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4981" r:id="rId3"/>
    <p:sldId id="257" r:id="rId4"/>
    <p:sldId id="4987" r:id="rId5"/>
    <p:sldId id="260" r:id="rId6"/>
    <p:sldId id="4988" r:id="rId7"/>
    <p:sldId id="276" r:id="rId8"/>
    <p:sldId id="4985" r:id="rId9"/>
    <p:sldId id="265" r:id="rId10"/>
    <p:sldId id="4995" r:id="rId11"/>
    <p:sldId id="272" r:id="rId12"/>
    <p:sldId id="4989" r:id="rId13"/>
    <p:sldId id="4990" r:id="rId14"/>
    <p:sldId id="4992" r:id="rId15"/>
    <p:sldId id="4982" r:id="rId16"/>
    <p:sldId id="4984" r:id="rId17"/>
    <p:sldId id="262" r:id="rId18"/>
    <p:sldId id="4996" r:id="rId19"/>
    <p:sldId id="4997" r:id="rId20"/>
    <p:sldId id="4991" r:id="rId21"/>
    <p:sldId id="4986" r:id="rId22"/>
  </p:sldIdLst>
  <p:sldSz cx="12192000" cy="6858000"/>
  <p:notesSz cx="6888163" cy="100187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4" autoAdjust="0"/>
    <p:restoredTop sz="88689" autoAdjust="0"/>
  </p:normalViewPr>
  <p:slideViewPr>
    <p:cSldViewPr snapToGrid="0">
      <p:cViewPr>
        <p:scale>
          <a:sx n="60" d="100"/>
          <a:sy n="60" d="100"/>
        </p:scale>
        <p:origin x="1224"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zh-TW" altLang="en-US"/>
          </a:p>
        </p:txBody>
      </p:sp>
      <p:sp>
        <p:nvSpPr>
          <p:cNvPr id="3" name="日期版面配置區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1697434A-57FC-4C13-AB99-FEFAF82B5169}" type="datetimeFigureOut">
              <a:rPr lang="zh-TW" altLang="en-US" smtClean="0"/>
              <a:t>2023/11/10</a:t>
            </a:fld>
            <a:endParaRPr lang="zh-TW" altLang="en-US"/>
          </a:p>
        </p:txBody>
      </p:sp>
      <p:sp>
        <p:nvSpPr>
          <p:cNvPr id="4" name="投影片影像版面配置區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zh-TW" altLang="en-US"/>
          </a:p>
        </p:txBody>
      </p:sp>
      <p:sp>
        <p:nvSpPr>
          <p:cNvPr id="5" name="備忘稿版面配置區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F0DAA004-84CC-4672-8357-D866295BFE98}" type="slidenum">
              <a:rPr lang="zh-TW" altLang="en-US" smtClean="0"/>
              <a:t>‹#›</a:t>
            </a:fld>
            <a:endParaRPr lang="zh-TW" altLang="en-US"/>
          </a:p>
        </p:txBody>
      </p:sp>
    </p:spTree>
    <p:extLst>
      <p:ext uri="{BB962C8B-B14F-4D97-AF65-F5344CB8AC3E}">
        <p14:creationId xmlns:p14="http://schemas.microsoft.com/office/powerpoint/2010/main" val="3931420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a:t>
            </a:fld>
            <a:endParaRPr lang="zh-TW" altLang="en-US"/>
          </a:p>
        </p:txBody>
      </p:sp>
    </p:spTree>
    <p:extLst>
      <p:ext uri="{BB962C8B-B14F-4D97-AF65-F5344CB8AC3E}">
        <p14:creationId xmlns:p14="http://schemas.microsoft.com/office/powerpoint/2010/main" val="77157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過去</a:t>
            </a:r>
            <a:r>
              <a:rPr lang="en-US" altLang="zh-TW" dirty="0"/>
              <a:t>OCP</a:t>
            </a:r>
            <a:r>
              <a:rPr lang="zh-TW" altLang="en-US" dirty="0"/>
              <a:t>設計的伺服器架構中，</a:t>
            </a:r>
            <a:r>
              <a:rPr lang="en-US" altLang="zh-TW" dirty="0"/>
              <a:t>V1</a:t>
            </a:r>
            <a:r>
              <a:rPr lang="zh-TW" altLang="en-US" dirty="0"/>
              <a:t>和</a:t>
            </a:r>
            <a:r>
              <a:rPr lang="en-US" altLang="zh-TW" dirty="0"/>
              <a:t>V2</a:t>
            </a:r>
            <a:r>
              <a:rPr lang="zh-TW" altLang="en-US" dirty="0"/>
              <a:t>的</a:t>
            </a:r>
            <a:r>
              <a:rPr lang="en-US" altLang="zh-TW" dirty="0"/>
              <a:t>Busbar</a:t>
            </a:r>
            <a:r>
              <a:rPr lang="zh-TW" altLang="en-US" dirty="0"/>
              <a:t>可能位於伺服器機架的中央。</a:t>
            </a:r>
            <a:br>
              <a:rPr lang="en-US" altLang="zh-TW" dirty="0"/>
            </a:br>
            <a:r>
              <a:rPr lang="en-US" altLang="zh-TW" b="0" i="0" dirty="0">
                <a:solidFill>
                  <a:srgbClr val="423F3F"/>
                </a:solidFill>
                <a:effectLst/>
                <a:latin typeface="Segoe UI" panose="020B0502040204020203" pitchFamily="34" charset="0"/>
              </a:rPr>
              <a:t>OCP V1.0</a:t>
            </a:r>
            <a:r>
              <a:rPr lang="zh-TW" altLang="en-US" b="0" i="0" dirty="0">
                <a:solidFill>
                  <a:srgbClr val="423F3F"/>
                </a:solidFill>
                <a:effectLst/>
                <a:latin typeface="Segoe UI" panose="020B0502040204020203" pitchFamily="34" charset="0"/>
              </a:rPr>
              <a:t>的機架設計是透過三條垂直</a:t>
            </a:r>
            <a:r>
              <a:rPr lang="en-US" altLang="zh-TW" b="0" i="0" dirty="0">
                <a:solidFill>
                  <a:srgbClr val="423F3F"/>
                </a:solidFill>
                <a:effectLst/>
                <a:latin typeface="Segoe UI" panose="020B0502040204020203" pitchFamily="34" charset="0"/>
              </a:rPr>
              <a:t>12V</a:t>
            </a:r>
            <a:r>
              <a:rPr lang="zh-TW" altLang="en-US" b="0" i="0" dirty="0">
                <a:solidFill>
                  <a:srgbClr val="423F3F"/>
                </a:solidFill>
                <a:effectLst/>
                <a:latin typeface="Segoe UI" panose="020B0502040204020203" pitchFamily="34" charset="0"/>
              </a:rPr>
              <a:t>銅排供電，而</a:t>
            </a:r>
            <a:r>
              <a:rPr lang="en-US" altLang="zh-TW" b="0" i="0" dirty="0">
                <a:solidFill>
                  <a:srgbClr val="423F3F"/>
                </a:solidFill>
                <a:effectLst/>
                <a:latin typeface="Segoe UI" panose="020B0502040204020203" pitchFamily="34" charset="0"/>
              </a:rPr>
              <a:t>OCP V2.0</a:t>
            </a:r>
            <a:r>
              <a:rPr lang="zh-TW" altLang="en-US" b="0" i="0" dirty="0">
                <a:solidFill>
                  <a:srgbClr val="423F3F"/>
                </a:solidFill>
                <a:effectLst/>
                <a:latin typeface="Segoe UI" panose="020B0502040204020203" pitchFamily="34" charset="0"/>
              </a:rPr>
              <a:t>僅透過一條垂直</a:t>
            </a:r>
            <a:r>
              <a:rPr lang="en-US" altLang="zh-TW" b="0" i="0" dirty="0">
                <a:solidFill>
                  <a:srgbClr val="423F3F"/>
                </a:solidFill>
                <a:effectLst/>
                <a:latin typeface="Segoe UI" panose="020B0502040204020203" pitchFamily="34" charset="0"/>
              </a:rPr>
              <a:t>12V</a:t>
            </a:r>
            <a:r>
              <a:rPr lang="zh-TW" altLang="en-US" b="0" i="0" dirty="0">
                <a:solidFill>
                  <a:srgbClr val="423F3F"/>
                </a:solidFill>
                <a:effectLst/>
                <a:latin typeface="Segoe UI" panose="020B0502040204020203" pitchFamily="34" charset="0"/>
              </a:rPr>
              <a:t>銅排供電。</a:t>
            </a:r>
            <a:endParaRPr lang="en-US" altLang="zh-TW" b="0" i="0" dirty="0">
              <a:solidFill>
                <a:srgbClr val="423F3F"/>
              </a:solidFill>
              <a:effectLst/>
              <a:latin typeface="Segoe UI" panose="020B0502040204020203" pitchFamily="34" charset="0"/>
            </a:endParaRPr>
          </a:p>
          <a:p>
            <a:r>
              <a:rPr lang="en-US" altLang="zh-TW" b="0" i="0" dirty="0">
                <a:solidFill>
                  <a:srgbClr val="423F3F"/>
                </a:solidFill>
                <a:effectLst/>
                <a:latin typeface="Segoe UI" panose="020B0502040204020203" pitchFamily="34" charset="0"/>
              </a:rPr>
              <a:t>OCP V1.0</a:t>
            </a:r>
            <a:r>
              <a:rPr lang="zh-TW" altLang="en-US" b="0" i="0" dirty="0">
                <a:solidFill>
                  <a:srgbClr val="423F3F"/>
                </a:solidFill>
                <a:effectLst/>
                <a:latin typeface="Segoe UI" panose="020B0502040204020203" pitchFamily="34" charset="0"/>
              </a:rPr>
              <a:t>每個銅排連接器可直接提供高達</a:t>
            </a:r>
            <a:r>
              <a:rPr lang="en-US" altLang="zh-TW" b="0" i="0" dirty="0">
                <a:solidFill>
                  <a:srgbClr val="423F3F"/>
                </a:solidFill>
                <a:effectLst/>
                <a:latin typeface="Segoe UI" panose="020B0502040204020203" pitchFamily="34" charset="0"/>
              </a:rPr>
              <a:t>960</a:t>
            </a:r>
            <a:r>
              <a:rPr lang="zh-TW" altLang="en-US" b="0" i="0" dirty="0">
                <a:solidFill>
                  <a:srgbClr val="423F3F"/>
                </a:solidFill>
                <a:effectLst/>
                <a:latin typeface="Segoe UI" panose="020B0502040204020203" pitchFamily="34" charset="0"/>
              </a:rPr>
              <a:t>瓦（</a:t>
            </a:r>
            <a:r>
              <a:rPr lang="en-US" altLang="zh-TW" b="0" i="0" dirty="0">
                <a:solidFill>
                  <a:srgbClr val="423F3F"/>
                </a:solidFill>
                <a:effectLst/>
                <a:latin typeface="Segoe UI" panose="020B0502040204020203" pitchFamily="34" charset="0"/>
              </a:rPr>
              <a:t>80A</a:t>
            </a:r>
            <a:r>
              <a:rPr lang="zh-TW" altLang="en-US" b="0" i="0" dirty="0">
                <a:solidFill>
                  <a:srgbClr val="423F3F"/>
                </a:solidFill>
                <a:effectLst/>
                <a:latin typeface="Segoe UI" panose="020B0502040204020203" pitchFamily="34" charset="0"/>
              </a:rPr>
              <a:t>電流</a:t>
            </a:r>
            <a:r>
              <a:rPr lang="en-US" altLang="zh-TW" b="0" i="0" dirty="0">
                <a:solidFill>
                  <a:srgbClr val="423F3F"/>
                </a:solidFill>
                <a:effectLst/>
                <a:latin typeface="Segoe UI" panose="020B0502040204020203" pitchFamily="34" charset="0"/>
              </a:rPr>
              <a:t> x 12V</a:t>
            </a:r>
            <a:r>
              <a:rPr lang="zh-TW" altLang="en-US" b="0" i="0" dirty="0">
                <a:solidFill>
                  <a:srgbClr val="666666"/>
                </a:solidFill>
                <a:effectLst/>
                <a:latin typeface="微軟正黑體" panose="020B0604030504040204" pitchFamily="34" charset="-120"/>
                <a:ea typeface="微軟正黑體" panose="020B0604030504040204" pitchFamily="34" charset="-120"/>
              </a:rPr>
              <a:t>電壓</a:t>
            </a:r>
            <a:r>
              <a:rPr lang="zh-TW" altLang="en-US" b="0" i="0" dirty="0">
                <a:solidFill>
                  <a:srgbClr val="423F3F"/>
                </a:solidFill>
                <a:effectLst/>
                <a:latin typeface="Segoe UI" panose="020B0502040204020203" pitchFamily="34" charset="0"/>
              </a:rPr>
              <a:t>）電力，</a:t>
            </a:r>
            <a:r>
              <a:rPr lang="en-US" altLang="zh-TW" b="0" i="0" dirty="0">
                <a:solidFill>
                  <a:srgbClr val="423F3F"/>
                </a:solidFill>
                <a:effectLst/>
                <a:latin typeface="Segoe UI" panose="020B0502040204020203" pitchFamily="34" charset="0"/>
              </a:rPr>
              <a:t>960</a:t>
            </a:r>
            <a:r>
              <a:rPr lang="zh-TW" altLang="en-US" b="0" i="0" dirty="0">
                <a:solidFill>
                  <a:srgbClr val="423F3F"/>
                </a:solidFill>
                <a:effectLst/>
                <a:latin typeface="Segoe UI" panose="020B0502040204020203" pitchFamily="34" charset="0"/>
              </a:rPr>
              <a:t>瓦</a:t>
            </a:r>
            <a:r>
              <a:rPr lang="en-US" altLang="zh-TW" b="0" i="0" dirty="0">
                <a:solidFill>
                  <a:srgbClr val="423F3F"/>
                </a:solidFill>
                <a:effectLst/>
                <a:latin typeface="Segoe UI" panose="020B0502040204020203" pitchFamily="34" charset="0"/>
              </a:rPr>
              <a:t>*3=2880</a:t>
            </a:r>
            <a:r>
              <a:rPr lang="zh-TW" altLang="en-US" b="0" i="0" dirty="0">
                <a:solidFill>
                  <a:srgbClr val="423F3F"/>
                </a:solidFill>
                <a:effectLst/>
                <a:latin typeface="Segoe UI" panose="020B0502040204020203" pitchFamily="34" charset="0"/>
              </a:rPr>
              <a:t>，由此可知，</a:t>
            </a:r>
            <a:r>
              <a:rPr lang="en-US" altLang="zh-TW" b="0" i="0" dirty="0">
                <a:solidFill>
                  <a:srgbClr val="423F3F"/>
                </a:solidFill>
                <a:effectLst/>
                <a:latin typeface="Segoe UI" panose="020B0502040204020203" pitchFamily="34" charset="0"/>
              </a:rPr>
              <a:t>OCP V1.0</a:t>
            </a:r>
            <a:r>
              <a:rPr lang="zh-TW" altLang="en-US" b="0" i="0" dirty="0">
                <a:solidFill>
                  <a:srgbClr val="423F3F"/>
                </a:solidFill>
                <a:effectLst/>
                <a:latin typeface="Segoe UI" panose="020B0502040204020203" pitchFamily="34" charset="0"/>
              </a:rPr>
              <a:t>機架（三條銅排）提供高達</a:t>
            </a:r>
            <a:r>
              <a:rPr lang="en-US" altLang="zh-TW" b="0" i="0" dirty="0">
                <a:solidFill>
                  <a:srgbClr val="423F3F"/>
                </a:solidFill>
                <a:effectLst/>
                <a:latin typeface="Segoe UI" panose="020B0502040204020203" pitchFamily="34" charset="0"/>
              </a:rPr>
              <a:t>2,880</a:t>
            </a:r>
            <a:r>
              <a:rPr lang="zh-TW" altLang="en-US" b="0" i="0" dirty="0">
                <a:solidFill>
                  <a:srgbClr val="423F3F"/>
                </a:solidFill>
                <a:effectLst/>
                <a:latin typeface="Segoe UI" panose="020B0502040204020203" pitchFamily="34" charset="0"/>
              </a:rPr>
              <a:t>瓦電力，適用於需要高功率消耗的圖形高效能運算節點；</a:t>
            </a:r>
            <a:endParaRPr lang="en-US" altLang="zh-TW" b="0" i="0" dirty="0">
              <a:solidFill>
                <a:srgbClr val="423F3F"/>
              </a:solidFill>
              <a:effectLst/>
              <a:latin typeface="Segoe UI" panose="020B0502040204020203" pitchFamily="34" charset="0"/>
            </a:endParaRPr>
          </a:p>
          <a:p>
            <a:r>
              <a:rPr lang="zh-TW" altLang="en-US" b="0" i="0" dirty="0">
                <a:solidFill>
                  <a:srgbClr val="423F3F"/>
                </a:solidFill>
                <a:effectLst/>
                <a:latin typeface="Segoe UI" panose="020B0502040204020203" pitchFamily="34" charset="0"/>
              </a:rPr>
              <a:t>而</a:t>
            </a:r>
            <a:r>
              <a:rPr lang="en-US" altLang="zh-TW" b="0" i="0" dirty="0">
                <a:solidFill>
                  <a:srgbClr val="423F3F"/>
                </a:solidFill>
                <a:effectLst/>
                <a:latin typeface="Segoe UI" panose="020B0502040204020203" pitchFamily="34" charset="0"/>
              </a:rPr>
              <a:t>OCP V2.0</a:t>
            </a:r>
            <a:r>
              <a:rPr lang="zh-TW" altLang="en-US" b="0" i="0" dirty="0">
                <a:solidFill>
                  <a:srgbClr val="423F3F"/>
                </a:solidFill>
                <a:effectLst/>
                <a:latin typeface="Segoe UI" panose="020B0502040204020203" pitchFamily="34" charset="0"/>
              </a:rPr>
              <a:t>機架（單一銅排）可為每個</a:t>
            </a:r>
            <a:r>
              <a:rPr lang="en-US" altLang="zh-TW" b="0" i="0" dirty="0">
                <a:solidFill>
                  <a:srgbClr val="423F3F"/>
                </a:solidFill>
                <a:effectLst/>
                <a:latin typeface="Segoe UI" panose="020B0502040204020203" pitchFamily="34" charset="0"/>
              </a:rPr>
              <a:t>busbar cable</a:t>
            </a:r>
            <a:r>
              <a:rPr lang="zh-TW" altLang="en-US" b="0" i="0" dirty="0">
                <a:solidFill>
                  <a:srgbClr val="423F3F"/>
                </a:solidFill>
                <a:effectLst/>
                <a:latin typeface="Segoe UI" panose="020B0502040204020203" pitchFamily="34" charset="0"/>
              </a:rPr>
              <a:t>為</a:t>
            </a:r>
            <a:r>
              <a:rPr lang="en-US" altLang="zh-TW" b="0" i="0" dirty="0">
                <a:solidFill>
                  <a:srgbClr val="423F3F"/>
                </a:solidFill>
                <a:effectLst/>
                <a:latin typeface="Segoe UI" panose="020B0502040204020203" pitchFamily="34" charset="0"/>
              </a:rPr>
              <a:t>120A(</a:t>
            </a:r>
            <a:r>
              <a:rPr lang="zh-TW" altLang="en-US" b="0" i="0" dirty="0">
                <a:solidFill>
                  <a:srgbClr val="423F3F"/>
                </a:solidFill>
                <a:effectLst/>
                <a:latin typeface="Segoe UI" panose="020B0502040204020203" pitchFamily="34" charset="0"/>
              </a:rPr>
              <a:t>安培電流</a:t>
            </a:r>
            <a:r>
              <a:rPr lang="en-US" altLang="zh-TW" b="0" i="0" dirty="0">
                <a:solidFill>
                  <a:srgbClr val="423F3F"/>
                </a:solidFill>
                <a:effectLst/>
                <a:latin typeface="Segoe UI" panose="020B0502040204020203" pitchFamily="34" charset="0"/>
              </a:rPr>
              <a:t>)</a:t>
            </a:r>
            <a:r>
              <a:rPr lang="zh-TW" altLang="en-US" b="0" i="0" dirty="0">
                <a:solidFill>
                  <a:srgbClr val="423F3F"/>
                </a:solidFill>
                <a:effectLst/>
                <a:latin typeface="Segoe UI" panose="020B0502040204020203" pitchFamily="34" charset="0"/>
              </a:rPr>
              <a:t>，</a:t>
            </a:r>
            <a:r>
              <a:rPr lang="en-US" altLang="zh-TW" b="0" i="0" dirty="0">
                <a:solidFill>
                  <a:srgbClr val="423F3F"/>
                </a:solidFill>
                <a:effectLst/>
                <a:latin typeface="Segoe UI" panose="020B0502040204020203" pitchFamily="34" charset="0"/>
              </a:rPr>
              <a:t>12V</a:t>
            </a:r>
            <a:r>
              <a:rPr lang="zh-TW" altLang="en-US" b="0" i="0" dirty="0">
                <a:solidFill>
                  <a:srgbClr val="423F3F"/>
                </a:solidFill>
                <a:effectLst/>
                <a:latin typeface="Segoe UI" panose="020B0502040204020203" pitchFamily="34" charset="0"/>
              </a:rPr>
              <a:t>電壓，所以</a:t>
            </a:r>
            <a:r>
              <a:rPr lang="en-US" altLang="zh-TW" b="0" i="0" dirty="0">
                <a:solidFill>
                  <a:srgbClr val="423F3F"/>
                </a:solidFill>
                <a:effectLst/>
                <a:latin typeface="Segoe UI" panose="020B0502040204020203" pitchFamily="34" charset="0"/>
              </a:rPr>
              <a:t>OCP V2.0</a:t>
            </a:r>
            <a:r>
              <a:rPr lang="zh-TW" altLang="en-US" b="0" i="0" dirty="0">
                <a:solidFill>
                  <a:srgbClr val="423F3F"/>
                </a:solidFill>
                <a:effectLst/>
                <a:latin typeface="Segoe UI" panose="020B0502040204020203" pitchFamily="34" charset="0"/>
              </a:rPr>
              <a:t>機架提供</a:t>
            </a:r>
            <a:r>
              <a:rPr lang="en-US" altLang="zh-TW" b="0" i="0" dirty="0">
                <a:solidFill>
                  <a:srgbClr val="423F3F"/>
                </a:solidFill>
                <a:effectLst/>
                <a:latin typeface="Segoe UI" panose="020B0502040204020203" pitchFamily="34" charset="0"/>
              </a:rPr>
              <a:t>1,440</a:t>
            </a:r>
            <a:r>
              <a:rPr lang="zh-TW" altLang="en-US" b="0" i="0" dirty="0">
                <a:solidFill>
                  <a:srgbClr val="423F3F"/>
                </a:solidFill>
                <a:effectLst/>
                <a:latin typeface="Segoe UI" panose="020B0502040204020203" pitchFamily="34" charset="0"/>
              </a:rPr>
              <a:t>瓦電力，為低功耗且具成本效益需求的資料運算及存儲節點的最佳選擇。</a:t>
            </a:r>
            <a:endParaRPr lang="zh-TW" altLang="en-US"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10</a:t>
            </a:fld>
            <a:endParaRPr lang="zh-TW" altLang="en-US"/>
          </a:p>
        </p:txBody>
      </p:sp>
    </p:spTree>
    <p:extLst>
      <p:ext uri="{BB962C8B-B14F-4D97-AF65-F5344CB8AC3E}">
        <p14:creationId xmlns:p14="http://schemas.microsoft.com/office/powerpoint/2010/main" val="18764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文件中有提及到</a:t>
            </a:r>
            <a:r>
              <a:rPr lang="en-US" altLang="zh-TW" dirty="0"/>
              <a:t>Option2</a:t>
            </a:r>
            <a:r>
              <a:rPr lang="zh-TW" altLang="en-US" dirty="0"/>
              <a:t>  架子安裝的注意事項，</a:t>
            </a:r>
            <a:br>
              <a:rPr lang="en-US" altLang="zh-TW" dirty="0"/>
            </a:br>
            <a:r>
              <a:rPr lang="zh-TW" altLang="en-US" dirty="0"/>
              <a:t>右邊為側視機架垂直位置</a:t>
            </a:r>
            <a:endParaRPr lang="en-US" altLang="zh-TW" dirty="0"/>
          </a:p>
          <a:p>
            <a:endParaRPr lang="en-US" altLang="zh-TW" dirty="0"/>
          </a:p>
          <a:p>
            <a:r>
              <a:rPr lang="en-US" altLang="zh-TW" dirty="0"/>
              <a:t>M4</a:t>
            </a:r>
            <a:r>
              <a:rPr lang="zh-TW" altLang="en-US" dirty="0"/>
              <a:t>螺絲是我們將設備鎖定到</a:t>
            </a:r>
            <a:r>
              <a:rPr lang="en-US" altLang="zh-TW" dirty="0"/>
              <a:t>busbar</a:t>
            </a:r>
            <a:r>
              <a:rPr lang="zh-TW" altLang="en-US" dirty="0"/>
              <a:t>的基準，</a:t>
            </a:r>
            <a:endParaRPr lang="en-US" altLang="zh-TW" dirty="0"/>
          </a:p>
          <a:p>
            <a:r>
              <a:rPr lang="en-US" altLang="zh-TW" dirty="0"/>
              <a:t>M6</a:t>
            </a:r>
            <a:r>
              <a:rPr lang="zh-TW" altLang="en-US" dirty="0"/>
              <a:t>是為了更加堅固，因為我們的設備會越來越重，以防設備安裝到機架時更加安全</a:t>
            </a:r>
            <a:endParaRPr lang="en-US" altLang="zh-TW" dirty="0"/>
          </a:p>
          <a:p>
            <a:pPr defTabSz="966064"/>
            <a:r>
              <a:rPr lang="zh-TW" altLang="en-US" dirty="0"/>
              <a:t>以上特徵位於內壁上，每隔 </a:t>
            </a:r>
            <a:r>
              <a:rPr lang="en-US" altLang="zh-TW" dirty="0"/>
              <a:t>½ OU (24mm) </a:t>
            </a:r>
            <a:endParaRPr lang="zh-TW" altLang="en-US" dirty="0"/>
          </a:p>
          <a:p>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11</a:t>
            </a:fld>
            <a:endParaRPr lang="zh-TW" altLang="en-US"/>
          </a:p>
        </p:txBody>
      </p:sp>
    </p:spTree>
    <p:extLst>
      <p:ext uri="{BB962C8B-B14F-4D97-AF65-F5344CB8AC3E}">
        <p14:creationId xmlns:p14="http://schemas.microsoft.com/office/powerpoint/2010/main" val="822825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再來介紹</a:t>
            </a:r>
            <a:r>
              <a:rPr lang="en-US" altLang="zh-TW" dirty="0"/>
              <a:t>power shelf</a:t>
            </a:r>
            <a:r>
              <a:rPr lang="zh-TW" altLang="en-US" dirty="0"/>
              <a:t>，這文件沒有詳細提及，但在</a:t>
            </a:r>
            <a:r>
              <a:rPr lang="en-US" altLang="zh-TW" dirty="0"/>
              <a:t>survey</a:t>
            </a:r>
            <a:r>
              <a:rPr lang="zh-TW" altLang="en-US" dirty="0"/>
              <a:t>這份文件時，網路上很多人會提到</a:t>
            </a:r>
            <a:r>
              <a:rPr lang="en-US" altLang="zh-TW" dirty="0"/>
              <a:t>ORV3</a:t>
            </a:r>
            <a:r>
              <a:rPr lang="zh-TW" altLang="en-US" dirty="0"/>
              <a:t>的</a:t>
            </a:r>
            <a:r>
              <a:rPr lang="en-US" altLang="zh-TW" dirty="0"/>
              <a:t>power shelf</a:t>
            </a:r>
          </a:p>
          <a:p>
            <a:endParaRPr lang="en-US" altLang="zh-TW" dirty="0"/>
          </a:p>
          <a:p>
            <a:r>
              <a:rPr lang="en-US" altLang="zh-TW" dirty="0"/>
              <a:t>1.</a:t>
            </a:r>
            <a:r>
              <a:rPr lang="zh-TW" altLang="en-US" dirty="0"/>
              <a:t> 可以看到</a:t>
            </a:r>
            <a:r>
              <a:rPr lang="en-US" altLang="zh-TW" dirty="0"/>
              <a:t>Open rack v3</a:t>
            </a:r>
            <a:r>
              <a:rPr lang="zh-TW" altLang="en-US" dirty="0"/>
              <a:t>供電系統包含一個供電框、</a:t>
            </a:r>
            <a:r>
              <a:rPr lang="en-US" altLang="zh-TW" dirty="0"/>
              <a:t>6</a:t>
            </a:r>
            <a:r>
              <a:rPr lang="zh-TW" altLang="en-US" dirty="0"/>
              <a:t>個</a:t>
            </a:r>
            <a:r>
              <a:rPr lang="en-US" altLang="zh-TW" dirty="0"/>
              <a:t>PSU</a:t>
            </a:r>
            <a:r>
              <a:rPr lang="zh-TW" altLang="en-US" dirty="0"/>
              <a:t>以及一個監控模板</a:t>
            </a:r>
            <a:endParaRPr lang="en-US" altLang="zh-TW" dirty="0"/>
          </a:p>
          <a:p>
            <a:r>
              <a:rPr lang="zh-TW" altLang="en-US" dirty="0"/>
              <a:t>他支持</a:t>
            </a:r>
            <a:r>
              <a:rPr lang="en-US" altLang="zh-TW" dirty="0"/>
              <a:t>48V(</a:t>
            </a:r>
            <a:r>
              <a:rPr lang="zh-TW" altLang="en-US" dirty="0"/>
              <a:t>電壓</a:t>
            </a:r>
            <a:r>
              <a:rPr lang="en-US" altLang="zh-TW" dirty="0"/>
              <a:t>)</a:t>
            </a:r>
            <a:r>
              <a:rPr lang="zh-TW" altLang="en-US" dirty="0"/>
              <a:t>的電源輸出，你可以按需求增加電源或備用電源，也可以將電源放置在機架內任何區域</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可以將電源架放置上方或下方，機架內任何區域</a:t>
            </a:r>
            <a:endParaRPr lang="en-US" altLang="zh-TW" dirty="0"/>
          </a:p>
          <a:p>
            <a:r>
              <a:rPr lang="en-US" altLang="zh-TW" dirty="0"/>
              <a:t>2.</a:t>
            </a:r>
            <a:r>
              <a:rPr lang="zh-TW" altLang="en-US" dirty="0"/>
              <a:t> 供電框和電池是完全獨立的，可以讓系統可靠性、靈活性較高</a:t>
            </a:r>
            <a:endParaRPr lang="en-US" altLang="zh-TW" dirty="0"/>
          </a:p>
          <a:p>
            <a:r>
              <a:rPr lang="en-US" altLang="zh-TW" dirty="0"/>
              <a:t>3.</a:t>
            </a:r>
            <a:r>
              <a:rPr lang="zh-TW" altLang="en-US" dirty="0"/>
              <a:t> 他採用</a:t>
            </a:r>
            <a:r>
              <a:rPr lang="en-US" altLang="zh-TW" dirty="0"/>
              <a:t>7</a:t>
            </a:r>
            <a:r>
              <a:rPr lang="zh-TW" altLang="en-US" dirty="0"/>
              <a:t>針接口進行交流電輸入，因此，該供電系統配適全世界不同供電電壓的配置。</a:t>
            </a:r>
            <a:endParaRPr lang="en-US" altLang="zh-TW" dirty="0"/>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12</a:t>
            </a:fld>
            <a:endParaRPr lang="zh-TW" altLang="en-US"/>
          </a:p>
        </p:txBody>
      </p:sp>
    </p:spTree>
    <p:extLst>
      <p:ext uri="{BB962C8B-B14F-4D97-AF65-F5344CB8AC3E}">
        <p14:creationId xmlns:p14="http://schemas.microsoft.com/office/powerpoint/2010/main" val="2694393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 左邊為</a:t>
            </a:r>
            <a:r>
              <a:rPr lang="en-US" altLang="zh-TW" dirty="0"/>
              <a:t>power shelf front </a:t>
            </a:r>
          </a:p>
          <a:p>
            <a:pPr defTabSz="966064">
              <a:defRPr/>
            </a:pPr>
            <a:r>
              <a:rPr lang="zh-TW" altLang="en-US" dirty="0"/>
              <a:t>可以看到供電框、</a:t>
            </a:r>
            <a:r>
              <a:rPr lang="en-US" altLang="zh-TW" dirty="0"/>
              <a:t>6</a:t>
            </a:r>
            <a:r>
              <a:rPr lang="zh-TW" altLang="en-US" dirty="0"/>
              <a:t>個</a:t>
            </a:r>
            <a:r>
              <a:rPr lang="en-US" altLang="zh-TW" dirty="0"/>
              <a:t>PSU</a:t>
            </a:r>
            <a:r>
              <a:rPr lang="zh-TW" altLang="en-US" dirty="0"/>
              <a:t>、監控模板，高度為</a:t>
            </a:r>
            <a:r>
              <a:rPr lang="en-US" altLang="zh-TW" dirty="0"/>
              <a:t>1ou(</a:t>
            </a:r>
            <a:r>
              <a:rPr lang="en-US" altLang="zh-TW" sz="1300" dirty="0">
                <a:latin typeface="Times New Roman" panose="02020603050405020304" pitchFamily="18" charset="0"/>
                <a:cs typeface="Times New Roman" panose="02020603050405020304" pitchFamily="18" charset="0"/>
              </a:rPr>
              <a:t>48mm</a:t>
            </a:r>
            <a:r>
              <a:rPr lang="en-US" altLang="zh-TW" dirty="0"/>
              <a:t>)</a:t>
            </a:r>
            <a:br>
              <a:rPr lang="en-US" altLang="zh-TW" dirty="0"/>
            </a:br>
            <a:r>
              <a:rPr lang="en-US" altLang="zh-TW" dirty="0"/>
              <a:t>2.</a:t>
            </a:r>
            <a:r>
              <a:rPr lang="zh-TW" altLang="en-US" dirty="0"/>
              <a:t> 右邊為</a:t>
            </a:r>
            <a:r>
              <a:rPr lang="en-US" altLang="zh-TW" dirty="0"/>
              <a:t>power shelf rear</a:t>
            </a:r>
          </a:p>
          <a:p>
            <a:pPr defTabSz="966064">
              <a:defRPr/>
            </a:pPr>
            <a:r>
              <a:rPr lang="zh-TW" altLang="en-US" dirty="0"/>
              <a:t>可以看到</a:t>
            </a:r>
            <a:r>
              <a:rPr lang="en-US" altLang="zh-TW" dirty="0"/>
              <a:t>48V</a:t>
            </a:r>
            <a:r>
              <a:rPr lang="zh-TW" altLang="en-US" dirty="0"/>
              <a:t>電源輸出接口，和交流電輸入通接口</a:t>
            </a:r>
            <a:endParaRPr lang="en-US" altLang="zh-TW" dirty="0"/>
          </a:p>
          <a:p>
            <a:pPr defTabSz="966064">
              <a:defRPr/>
            </a:pP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13</a:t>
            </a:fld>
            <a:endParaRPr lang="zh-TW" altLang="en-US"/>
          </a:p>
        </p:txBody>
      </p:sp>
    </p:spTree>
    <p:extLst>
      <p:ext uri="{BB962C8B-B14F-4D97-AF65-F5344CB8AC3E}">
        <p14:creationId xmlns:p14="http://schemas.microsoft.com/office/powerpoint/2010/main" val="2889648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因此可以看到，相較左邊過去來說，</a:t>
            </a:r>
            <a:r>
              <a:rPr lang="en-US" altLang="zh-TW" dirty="0"/>
              <a:t>power shelf </a:t>
            </a:r>
            <a:r>
              <a:rPr lang="zh-TW" altLang="en-US" dirty="0"/>
              <a:t>提供了以下</a:t>
            </a:r>
            <a:r>
              <a:rPr lang="en-US" altLang="zh-TW" dirty="0"/>
              <a:t>3</a:t>
            </a:r>
            <a:r>
              <a:rPr lang="zh-TW" altLang="en-US" dirty="0"/>
              <a:t>個優點</a:t>
            </a:r>
            <a:r>
              <a:rPr lang="en-US" altLang="zh-TW" dirty="0"/>
              <a:t>:</a:t>
            </a:r>
          </a:p>
          <a:p>
            <a:r>
              <a:rPr lang="en-US" altLang="zh-TW" dirty="0"/>
              <a:t> </a:t>
            </a:r>
          </a:p>
          <a:p>
            <a:r>
              <a:rPr lang="en-US" altLang="zh-TW" dirty="0"/>
              <a:t>1.</a:t>
            </a:r>
            <a:r>
              <a:rPr lang="zh-TW" altLang="en-US" dirty="0"/>
              <a:t> 更少的電源線：更好的管理並減少故障點</a:t>
            </a:r>
          </a:p>
          <a:p>
            <a:r>
              <a:rPr lang="en-US" altLang="zh-TW" dirty="0"/>
              <a:t>2.</a:t>
            </a:r>
            <a:r>
              <a:rPr lang="zh-TW" altLang="en-US" dirty="0"/>
              <a:t> 高效率電源模組：提高電源效率並減少故障點</a:t>
            </a:r>
          </a:p>
          <a:p>
            <a:r>
              <a:rPr lang="en-US" altLang="zh-TW" dirty="0"/>
              <a:t>3.</a:t>
            </a:r>
            <a:r>
              <a:rPr lang="zh-TW" altLang="en-US" dirty="0"/>
              <a:t> 易於維護：提高伺服器可用性</a:t>
            </a:r>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14</a:t>
            </a:fld>
            <a:endParaRPr lang="zh-TW" altLang="en-US"/>
          </a:p>
        </p:txBody>
      </p:sp>
    </p:spTree>
    <p:extLst>
      <p:ext uri="{BB962C8B-B14F-4D97-AF65-F5344CB8AC3E}">
        <p14:creationId xmlns:p14="http://schemas.microsoft.com/office/powerpoint/2010/main" val="428826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電源架的電力要求</a:t>
            </a:r>
          </a:p>
          <a:p>
            <a:r>
              <a:rPr lang="zh-TW" altLang="en-US" dirty="0"/>
              <a:t>選項 </a:t>
            </a:r>
            <a:r>
              <a:rPr lang="en-US" altLang="zh-TW" dirty="0"/>
              <a:t>1</a:t>
            </a:r>
            <a:r>
              <a:rPr lang="zh-TW" altLang="en-US" dirty="0"/>
              <a:t>：</a:t>
            </a:r>
            <a:r>
              <a:rPr lang="en-US" altLang="zh-TW" dirty="0"/>
              <a:t>Open Rack V3 </a:t>
            </a:r>
            <a:r>
              <a:rPr lang="zh-TW" altLang="en-US" dirty="0"/>
              <a:t>電源架提供的預期標稱輸入電壓為 </a:t>
            </a:r>
            <a:r>
              <a:rPr lang="en-US" altLang="zh-TW" dirty="0"/>
              <a:t>51VDC(</a:t>
            </a:r>
            <a:r>
              <a:rPr lang="zh-TW" altLang="en-US" dirty="0"/>
              <a:t>直流電</a:t>
            </a:r>
            <a:r>
              <a:rPr lang="en-US" altLang="zh-TW" dirty="0"/>
              <a:t>)</a:t>
            </a:r>
            <a:r>
              <a:rPr lang="zh-TW" altLang="en-US" dirty="0"/>
              <a:t>。 供電系統在 </a:t>
            </a:r>
            <a:r>
              <a:rPr lang="en-US" altLang="zh-TW" dirty="0"/>
              <a:t>46V </a:t>
            </a:r>
            <a:r>
              <a:rPr lang="zh-TW" altLang="en-US" dirty="0"/>
              <a:t>至 </a:t>
            </a:r>
            <a:r>
              <a:rPr lang="en-US" altLang="zh-TW" dirty="0"/>
              <a:t>52V </a:t>
            </a:r>
            <a:r>
              <a:rPr lang="zh-TW" altLang="en-US" dirty="0"/>
              <a:t>之間的輸入電壓容差範圍並正常運作。</a:t>
            </a:r>
            <a:endParaRPr lang="en-US" altLang="zh-TW" dirty="0"/>
          </a:p>
          <a:p>
            <a:r>
              <a:rPr lang="zh-TW" altLang="en-US" dirty="0"/>
              <a:t>選項 </a:t>
            </a:r>
            <a:r>
              <a:rPr lang="en-US" altLang="zh-TW" dirty="0"/>
              <a:t>2</a:t>
            </a:r>
            <a:r>
              <a:rPr lang="zh-TW" altLang="en-US" dirty="0"/>
              <a:t>：</a:t>
            </a:r>
            <a:r>
              <a:rPr lang="en-US" altLang="zh-TW" dirty="0"/>
              <a:t>Open Rack V3 </a:t>
            </a:r>
            <a:r>
              <a:rPr lang="zh-TW" altLang="en-US" dirty="0"/>
              <a:t>電源架提供的預期標稱輸入電壓為 </a:t>
            </a:r>
            <a:r>
              <a:rPr lang="en-US" altLang="zh-TW" dirty="0"/>
              <a:t>54VDC</a:t>
            </a:r>
            <a:r>
              <a:rPr lang="zh-TW" altLang="en-US" dirty="0"/>
              <a:t>。供電系統在</a:t>
            </a:r>
            <a:r>
              <a:rPr lang="en-US" altLang="zh-TW" dirty="0"/>
              <a:t>52V </a:t>
            </a:r>
            <a:r>
              <a:rPr lang="zh-TW" altLang="en-US" dirty="0"/>
              <a:t>至 </a:t>
            </a:r>
            <a:r>
              <a:rPr lang="en-US" altLang="zh-TW" dirty="0"/>
              <a:t>56V </a:t>
            </a:r>
            <a:r>
              <a:rPr lang="zh-TW" altLang="en-US" dirty="0"/>
              <a:t>之間的輸入電壓容差範圍並正常運作。</a:t>
            </a:r>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15</a:t>
            </a:fld>
            <a:endParaRPr lang="zh-TW" altLang="en-US"/>
          </a:p>
        </p:txBody>
      </p:sp>
    </p:spTree>
    <p:extLst>
      <p:ext uri="{BB962C8B-B14F-4D97-AF65-F5344CB8AC3E}">
        <p14:creationId xmlns:p14="http://schemas.microsoft.com/office/powerpoint/2010/main" val="226935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文件最後有提到伺服器腳輪的要求</a:t>
            </a:r>
          </a:p>
          <a:p>
            <a:r>
              <a:rPr lang="en-US" altLang="zh-TW" dirty="0"/>
              <a:t>1.</a:t>
            </a:r>
            <a:r>
              <a:rPr lang="zh-TW" altLang="en-US" dirty="0"/>
              <a:t>旋轉：所有 </a:t>
            </a:r>
            <a:r>
              <a:rPr lang="en-US" altLang="zh-TW" dirty="0"/>
              <a:t>4 </a:t>
            </a:r>
            <a:r>
              <a:rPr lang="zh-TW" altLang="en-US" dirty="0"/>
              <a:t>個腳輪應旋轉 </a:t>
            </a:r>
            <a:r>
              <a:rPr lang="en-US" altLang="zh-TW" dirty="0"/>
              <a:t>360°</a:t>
            </a:r>
            <a:r>
              <a:rPr lang="zh-TW" altLang="en-US" dirty="0"/>
              <a:t>，並保持在機架外殼內。</a:t>
            </a:r>
          </a:p>
          <a:p>
            <a:r>
              <a:rPr lang="en-US" altLang="zh-TW" dirty="0"/>
              <a:t>2.</a:t>
            </a:r>
            <a:r>
              <a:rPr lang="zh-TW" altLang="en-US" dirty="0"/>
              <a:t>機架接近角度：從前或後方向推動時，機架應具有最小 </a:t>
            </a:r>
            <a:r>
              <a:rPr lang="en-US" altLang="zh-TW" dirty="0"/>
              <a:t>10 </a:t>
            </a:r>
            <a:r>
              <a:rPr lang="zh-TW" altLang="en-US" dirty="0"/>
              <a:t>度的坡道進入角。</a:t>
            </a:r>
          </a:p>
          <a:p>
            <a:r>
              <a:rPr lang="en-US" altLang="zh-TW" dirty="0"/>
              <a:t>3. </a:t>
            </a:r>
            <a:r>
              <a:rPr lang="zh-TW" altLang="en-US" dirty="0"/>
              <a:t>機架出口角度：從前或後方向推動時，機架應具有最小 </a:t>
            </a:r>
            <a:r>
              <a:rPr lang="en-US" altLang="zh-TW" dirty="0"/>
              <a:t>15 </a:t>
            </a:r>
            <a:r>
              <a:rPr lang="zh-TW" altLang="en-US" dirty="0"/>
              <a:t>度的坡道出口角度。</a:t>
            </a:r>
            <a:endParaRPr lang="en-US" altLang="zh-TW" dirty="0"/>
          </a:p>
          <a:p>
            <a:endParaRPr lang="en-US" altLang="zh-TW" dirty="0"/>
          </a:p>
          <a:p>
            <a:r>
              <a:rPr lang="zh-TW" altLang="en-US" dirty="0"/>
              <a:t>調平腳</a:t>
            </a:r>
          </a:p>
          <a:p>
            <a:r>
              <a:rPr lang="en-US" altLang="zh-TW" dirty="0"/>
              <a:t>1.</a:t>
            </a:r>
            <a:r>
              <a:rPr lang="zh-TW" altLang="en-US" dirty="0"/>
              <a:t>將機架腳輪抬離地面至少 </a:t>
            </a:r>
            <a:r>
              <a:rPr lang="en-US" altLang="zh-TW" dirty="0"/>
              <a:t>15 </a:t>
            </a:r>
            <a:r>
              <a:rPr lang="zh-TW" altLang="en-US" dirty="0"/>
              <a:t>毫米。</a:t>
            </a:r>
          </a:p>
          <a:p>
            <a:r>
              <a:rPr lang="en-US" altLang="zh-TW" dirty="0"/>
              <a:t>2.</a:t>
            </a:r>
            <a:r>
              <a:rPr lang="zh-TW" altLang="en-US" dirty="0"/>
              <a:t>直徑至少 </a:t>
            </a:r>
            <a:r>
              <a:rPr lang="en-US" altLang="zh-TW" dirty="0"/>
              <a:t>30 </a:t>
            </a:r>
            <a:r>
              <a:rPr lang="zh-TW" altLang="en-US" dirty="0"/>
              <a:t>毫米的旋轉支腳，以防止腳座展開時機架行走。</a:t>
            </a:r>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16</a:t>
            </a:fld>
            <a:endParaRPr lang="zh-TW" altLang="en-US"/>
          </a:p>
        </p:txBody>
      </p:sp>
    </p:spTree>
    <p:extLst>
      <p:ext uri="{BB962C8B-B14F-4D97-AF65-F5344CB8AC3E}">
        <p14:creationId xmlns:p14="http://schemas.microsoft.com/office/powerpoint/2010/main" val="175225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最後是環境與法規的規定</a:t>
            </a:r>
          </a:p>
          <a:p>
            <a:r>
              <a:rPr lang="en-US" altLang="zh-TW" dirty="0"/>
              <a:t>(1.) </a:t>
            </a:r>
            <a:r>
              <a:rPr lang="zh-TW" altLang="en-US" dirty="0"/>
              <a:t>工作溫度：</a:t>
            </a:r>
            <a:r>
              <a:rPr lang="en-US" altLang="zh-TW" dirty="0"/>
              <a:t>10°C </a:t>
            </a:r>
            <a:r>
              <a:rPr lang="zh-TW" altLang="en-US" dirty="0"/>
              <a:t>至 </a:t>
            </a:r>
            <a:r>
              <a:rPr lang="en-US" altLang="zh-TW" dirty="0"/>
              <a:t>60°C</a:t>
            </a:r>
          </a:p>
          <a:p>
            <a:r>
              <a:rPr lang="en-US" altLang="zh-TW" dirty="0"/>
              <a:t>(2.) </a:t>
            </a:r>
            <a:r>
              <a:rPr lang="zh-TW" altLang="en-US" dirty="0"/>
              <a:t>工作濕度：最大 </a:t>
            </a:r>
            <a:r>
              <a:rPr lang="en-US" altLang="zh-TW" dirty="0"/>
              <a:t>85%</a:t>
            </a:r>
          </a:p>
          <a:p>
            <a:r>
              <a:rPr lang="en-US" altLang="zh-TW" dirty="0"/>
              <a:t>(3.) </a:t>
            </a:r>
            <a:r>
              <a:rPr lang="zh-TW" altLang="en-US" dirty="0"/>
              <a:t>規定：所有塑膠材料應獲得 </a:t>
            </a:r>
            <a:r>
              <a:rPr lang="en-US" altLang="zh-TW" dirty="0"/>
              <a:t>UL </a:t>
            </a:r>
            <a:r>
              <a:rPr lang="zh-TW" altLang="en-US" dirty="0"/>
              <a:t>認可供應商的 </a:t>
            </a:r>
            <a:r>
              <a:rPr lang="en-US" altLang="zh-TW" dirty="0"/>
              <a:t>UL94V-0 </a:t>
            </a:r>
            <a:r>
              <a:rPr lang="zh-TW" altLang="en-US" dirty="0"/>
              <a:t>或更高評級</a:t>
            </a:r>
            <a:endParaRPr lang="en-US" altLang="zh-TW" dirty="0"/>
          </a:p>
          <a:p>
            <a:br>
              <a:rPr lang="en-US" altLang="zh-TW" dirty="0"/>
            </a:br>
            <a:r>
              <a:rPr lang="en-US" altLang="zh-TW" dirty="0"/>
              <a:t>2.</a:t>
            </a:r>
            <a:r>
              <a:rPr lang="zh-TW" altLang="en-US" dirty="0"/>
              <a:t> 文字和字體</a:t>
            </a:r>
          </a:p>
          <a:p>
            <a:r>
              <a:rPr lang="zh-TW" altLang="en-US" dirty="0"/>
              <a:t>框架上的任何文字應使用 </a:t>
            </a:r>
            <a:r>
              <a:rPr lang="en-US" altLang="zh-TW" dirty="0"/>
              <a:t>MS Reference </a:t>
            </a:r>
            <a:r>
              <a:rPr lang="zh-TW" altLang="en-US" dirty="0"/>
              <a:t>字體，最小尺寸為 </a:t>
            </a:r>
            <a:r>
              <a:rPr lang="en-US" altLang="zh-TW" dirty="0"/>
              <a:t>4 </a:t>
            </a:r>
            <a:r>
              <a:rPr lang="zh-TW" altLang="en-US" dirty="0"/>
              <a:t>毫米</a:t>
            </a:r>
          </a:p>
          <a:p>
            <a:r>
              <a:rPr lang="zh-TW" altLang="en-US" dirty="0"/>
              <a:t> </a:t>
            </a:r>
            <a:r>
              <a:rPr lang="en-US" altLang="zh-TW" dirty="0"/>
              <a:t>3.</a:t>
            </a:r>
            <a:r>
              <a:rPr lang="zh-TW" altLang="en-US" dirty="0"/>
              <a:t> </a:t>
            </a:r>
            <a:r>
              <a:rPr lang="en-US" altLang="zh-TW" dirty="0"/>
              <a:t>U </a:t>
            </a:r>
            <a:r>
              <a:rPr lang="zh-TW" altLang="en-US" dirty="0"/>
              <a:t>標記</a:t>
            </a:r>
          </a:p>
          <a:p>
            <a:r>
              <a:rPr lang="zh-TW" altLang="en-US" dirty="0"/>
              <a:t>所有「</a:t>
            </a:r>
            <a:r>
              <a:rPr lang="en-US" altLang="zh-TW" dirty="0"/>
              <a:t>U</a:t>
            </a:r>
            <a:r>
              <a:rPr lang="zh-TW" altLang="en-US" dirty="0"/>
              <a:t>」標記（</a:t>
            </a:r>
            <a:r>
              <a:rPr lang="en-US" altLang="zh-TW" dirty="0" err="1"/>
              <a:t>OpenU</a:t>
            </a:r>
            <a:r>
              <a:rPr lang="en-US" altLang="zh-TW" dirty="0"/>
              <a:t> </a:t>
            </a:r>
            <a:r>
              <a:rPr lang="zh-TW" altLang="en-US" dirty="0"/>
              <a:t>和 </a:t>
            </a:r>
            <a:r>
              <a:rPr lang="en-US" altLang="zh-TW" dirty="0"/>
              <a:t>RU</a:t>
            </a:r>
            <a:r>
              <a:rPr lang="zh-TW" altLang="en-US" dirty="0"/>
              <a:t>）應以永久且清晰的方式標記</a:t>
            </a:r>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17</a:t>
            </a:fld>
            <a:endParaRPr lang="zh-TW" altLang="en-US"/>
          </a:p>
        </p:txBody>
      </p:sp>
    </p:spTree>
    <p:extLst>
      <p:ext uri="{BB962C8B-B14F-4D97-AF65-F5344CB8AC3E}">
        <p14:creationId xmlns:p14="http://schemas.microsoft.com/office/powerpoint/2010/main" val="530126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Noto Sans TC"/>
              </a:rPr>
              <a:t>廣達</a:t>
            </a:r>
            <a:r>
              <a:rPr lang="en-US" altLang="zh-TW" b="0" i="0" dirty="0">
                <a:solidFill>
                  <a:srgbClr val="000000"/>
                </a:solidFill>
                <a:effectLst/>
                <a:latin typeface="Noto Sans TC"/>
              </a:rPr>
              <a:t>-</a:t>
            </a:r>
            <a:r>
              <a:rPr lang="zh-TW" altLang="en-US" b="0" i="0" dirty="0">
                <a:solidFill>
                  <a:srgbClr val="222222"/>
                </a:solidFill>
                <a:effectLst/>
                <a:latin typeface="Noto Sans TC"/>
              </a:rPr>
              <a:t>廣達旗下雲達科技，雲達科技與輝達合作推出超大規模 </a:t>
            </a:r>
            <a:r>
              <a:rPr lang="en-US" altLang="zh-TW" b="0" i="0" dirty="0">
                <a:solidFill>
                  <a:srgbClr val="222222"/>
                </a:solidFill>
                <a:effectLst/>
                <a:latin typeface="Noto Sans TC"/>
              </a:rPr>
              <a:t>HPC-AI</a:t>
            </a:r>
            <a:r>
              <a:rPr lang="zh-TW" altLang="en-US" b="0" i="0" dirty="0">
                <a:solidFill>
                  <a:srgbClr val="222222"/>
                </a:solidFill>
                <a:effectLst/>
                <a:latin typeface="Noto Sans TC"/>
              </a:rPr>
              <a:t>，於今年</a:t>
            </a:r>
            <a:r>
              <a:rPr lang="en-US" altLang="zh-TW" b="0" i="0" dirty="0">
                <a:solidFill>
                  <a:srgbClr val="222222"/>
                </a:solidFill>
                <a:effectLst/>
                <a:latin typeface="Noto Sans TC"/>
              </a:rPr>
              <a:t>8-9 </a:t>
            </a:r>
            <a:r>
              <a:rPr lang="zh-TW" altLang="en-US" b="0" i="0" dirty="0">
                <a:solidFill>
                  <a:srgbClr val="222222"/>
                </a:solidFill>
                <a:effectLst/>
                <a:latin typeface="Noto Sans TC"/>
              </a:rPr>
              <a:t>月上市，最快第四季放量</a:t>
            </a:r>
            <a:endParaRPr lang="en-US" altLang="zh-TW" b="0" i="0" dirty="0">
              <a:solidFill>
                <a:srgbClr val="222222"/>
              </a:solidFill>
              <a:effectLst/>
              <a:latin typeface="Noto Sans T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22222"/>
                </a:solidFill>
                <a:effectLst/>
                <a:latin typeface="Noto Sans TC"/>
              </a:rPr>
              <a:t>緯穎</a:t>
            </a:r>
            <a:r>
              <a:rPr lang="en-US" altLang="zh-TW" b="0" i="0" dirty="0">
                <a:solidFill>
                  <a:srgbClr val="222222"/>
                </a:solidFill>
                <a:effectLst/>
                <a:latin typeface="Noto Sans TC"/>
              </a:rPr>
              <a:t>-</a:t>
            </a:r>
            <a:r>
              <a:rPr lang="zh-TW" altLang="en-US" b="0" i="0" dirty="0">
                <a:solidFill>
                  <a:srgbClr val="222222"/>
                </a:solidFill>
                <a:effectLst/>
                <a:latin typeface="Noto Sans TC"/>
              </a:rPr>
              <a:t>緯穎近來跨入 </a:t>
            </a:r>
            <a:r>
              <a:rPr lang="en-US" altLang="zh-TW" b="0" i="0" dirty="0">
                <a:solidFill>
                  <a:srgbClr val="222222"/>
                </a:solidFill>
                <a:effectLst/>
                <a:latin typeface="Noto Sans TC"/>
              </a:rPr>
              <a:t>AI </a:t>
            </a:r>
            <a:r>
              <a:rPr lang="zh-TW" altLang="en-US" b="0" i="0" dirty="0">
                <a:solidFill>
                  <a:srgbClr val="222222"/>
                </a:solidFill>
                <a:effectLst/>
                <a:latin typeface="Noto Sans TC"/>
              </a:rPr>
              <a:t>伺服器市場，旗下三大雲端客戶分別為微軟、</a:t>
            </a:r>
            <a:r>
              <a:rPr lang="en-US" altLang="zh-TW" b="0" i="0" dirty="0">
                <a:solidFill>
                  <a:srgbClr val="222222"/>
                </a:solidFill>
                <a:effectLst/>
                <a:latin typeface="Noto Sans TC"/>
              </a:rPr>
              <a:t>Meta </a:t>
            </a:r>
            <a:r>
              <a:rPr lang="zh-TW" altLang="en-US" b="0" i="0" dirty="0">
                <a:solidFill>
                  <a:srgbClr val="222222"/>
                </a:solidFill>
                <a:effectLst/>
                <a:latin typeface="Noto Sans TC"/>
              </a:rPr>
              <a:t>和亞馬遜，輝達伺服器產品線也預計今年底至明年初開始出貨 </a:t>
            </a:r>
            <a:r>
              <a:rPr lang="en-US" altLang="zh-TW" b="0" i="0" dirty="0">
                <a:solidFill>
                  <a:srgbClr val="222222"/>
                </a:solidFill>
                <a:effectLst/>
                <a:latin typeface="Noto Sans TC"/>
              </a:rPr>
              <a:t>A100 </a:t>
            </a:r>
            <a:r>
              <a:rPr lang="zh-TW" altLang="en-US" b="0" i="0" dirty="0">
                <a:solidFill>
                  <a:srgbClr val="222222"/>
                </a:solidFill>
                <a:effectLst/>
                <a:latin typeface="Noto Sans TC"/>
              </a:rPr>
              <a:t>產品</a:t>
            </a:r>
            <a:endParaRPr lang="en-US" altLang="zh-TW" b="0" i="0" dirty="0">
              <a:solidFill>
                <a:srgbClr val="222222"/>
              </a:solidFill>
              <a:effectLst/>
              <a:latin typeface="Noto Sans TC"/>
            </a:endParaRPr>
          </a:p>
          <a:p>
            <a:r>
              <a:rPr lang="zh-TW" altLang="en-US" b="0" i="0" dirty="0">
                <a:solidFill>
                  <a:srgbClr val="222222"/>
                </a:solidFill>
                <a:effectLst/>
                <a:latin typeface="Noto Sans TC"/>
              </a:rPr>
              <a:t>美超微</a:t>
            </a:r>
            <a:r>
              <a:rPr lang="en-US" altLang="zh-TW" b="0" i="0" dirty="0">
                <a:solidFill>
                  <a:srgbClr val="222222"/>
                </a:solidFill>
                <a:effectLst/>
                <a:latin typeface="Noto Sans TC"/>
              </a:rPr>
              <a:t>-</a:t>
            </a:r>
            <a:r>
              <a:rPr lang="zh-TW" altLang="en-US" b="0" i="0" dirty="0">
                <a:solidFill>
                  <a:srgbClr val="222222"/>
                </a:solidFill>
                <a:effectLst/>
                <a:latin typeface="Noto Sans TC"/>
              </a:rPr>
              <a:t>是輝達主要 </a:t>
            </a:r>
            <a:r>
              <a:rPr lang="en-US" altLang="zh-TW" b="0" i="0" dirty="0">
                <a:solidFill>
                  <a:srgbClr val="222222"/>
                </a:solidFill>
                <a:effectLst/>
                <a:latin typeface="Noto Sans TC"/>
              </a:rPr>
              <a:t>AI </a:t>
            </a:r>
            <a:r>
              <a:rPr lang="zh-TW" altLang="en-US" b="0" i="0" dirty="0">
                <a:solidFill>
                  <a:srgbClr val="222222"/>
                </a:solidFill>
                <a:effectLst/>
                <a:latin typeface="Noto Sans TC"/>
              </a:rPr>
              <a:t>伺服器外包設計公司</a:t>
            </a:r>
            <a:r>
              <a:rPr lang="en-US" altLang="zh-TW" b="0" i="0" dirty="0">
                <a:solidFill>
                  <a:srgbClr val="222222"/>
                </a:solidFill>
                <a:effectLst/>
                <a:latin typeface="Noto Sans TC"/>
              </a:rPr>
              <a:t>, </a:t>
            </a:r>
            <a:r>
              <a:rPr lang="zh-TW" altLang="en-US" b="0" i="0" dirty="0">
                <a:solidFill>
                  <a:srgbClr val="222222"/>
                </a:solidFill>
                <a:effectLst/>
                <a:latin typeface="Noto Sans TC"/>
              </a:rPr>
              <a:t>預計全球每月可出貨 </a:t>
            </a:r>
            <a:r>
              <a:rPr lang="en-US" altLang="zh-TW" b="0" i="0" dirty="0">
                <a:solidFill>
                  <a:srgbClr val="222222"/>
                </a:solidFill>
                <a:effectLst/>
                <a:latin typeface="Noto Sans TC"/>
              </a:rPr>
              <a:t>4 </a:t>
            </a:r>
            <a:r>
              <a:rPr lang="zh-TW" altLang="en-US" b="0" i="0" dirty="0">
                <a:solidFill>
                  <a:srgbClr val="222222"/>
                </a:solidFill>
                <a:effectLst/>
                <a:latin typeface="Noto Sans TC"/>
              </a:rPr>
              <a:t>千個機架，年底每月能出貨超過 </a:t>
            </a:r>
            <a:r>
              <a:rPr lang="en-US" altLang="zh-TW" b="0" i="0" dirty="0">
                <a:solidFill>
                  <a:srgbClr val="222222"/>
                </a:solidFill>
                <a:effectLst/>
                <a:latin typeface="Noto Sans TC"/>
              </a:rPr>
              <a:t>5 </a:t>
            </a:r>
            <a:r>
              <a:rPr lang="zh-TW" altLang="en-US" b="0" i="0" dirty="0">
                <a:solidFill>
                  <a:srgbClr val="222222"/>
                </a:solidFill>
                <a:effectLst/>
                <a:latin typeface="Noto Sans TC"/>
              </a:rPr>
              <a:t>千個機架，推升公司營收達 </a:t>
            </a:r>
            <a:r>
              <a:rPr lang="en-US" altLang="zh-TW" b="0" i="0" dirty="0">
                <a:solidFill>
                  <a:srgbClr val="222222"/>
                </a:solidFill>
                <a:effectLst/>
                <a:latin typeface="Noto Sans TC"/>
              </a:rPr>
              <a:t>200 </a:t>
            </a:r>
            <a:r>
              <a:rPr lang="zh-TW" altLang="en-US" b="0" i="0" dirty="0">
                <a:solidFill>
                  <a:srgbClr val="222222"/>
                </a:solidFill>
                <a:effectLst/>
                <a:latin typeface="Noto Sans TC"/>
              </a:rPr>
              <a:t>億美元。</a:t>
            </a:r>
            <a:endParaRPr lang="zh-TW" altLang="en-US"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18</a:t>
            </a:fld>
            <a:endParaRPr lang="zh-TW" altLang="en-US"/>
          </a:p>
        </p:txBody>
      </p:sp>
    </p:spTree>
    <p:extLst>
      <p:ext uri="{BB962C8B-B14F-4D97-AF65-F5344CB8AC3E}">
        <p14:creationId xmlns:p14="http://schemas.microsoft.com/office/powerpoint/2010/main" val="2509685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22222"/>
                </a:solidFill>
                <a:effectLst/>
                <a:latin typeface="Noto Sans TC"/>
              </a:rPr>
              <a:t>技嘉旗下技鋼科技也與輝達密切合作，是同業中最快開發出能塞入十張 </a:t>
            </a:r>
            <a:r>
              <a:rPr lang="en-US" altLang="zh-TW" b="0" i="0" dirty="0">
                <a:solidFill>
                  <a:srgbClr val="222222"/>
                </a:solidFill>
                <a:effectLst/>
                <a:latin typeface="Noto Sans TC"/>
              </a:rPr>
              <a:t>A100 </a:t>
            </a:r>
            <a:r>
              <a:rPr lang="zh-TW" altLang="en-US" b="0" i="0" dirty="0">
                <a:solidFill>
                  <a:srgbClr val="222222"/>
                </a:solidFill>
                <a:effectLst/>
                <a:latin typeface="Noto Sans TC"/>
              </a:rPr>
              <a:t>卡的 </a:t>
            </a:r>
            <a:r>
              <a:rPr lang="en-US" altLang="zh-TW" b="0" i="0" dirty="0">
                <a:solidFill>
                  <a:srgbClr val="222222"/>
                </a:solidFill>
                <a:effectLst/>
                <a:latin typeface="Noto Sans TC"/>
              </a:rPr>
              <a:t>4U </a:t>
            </a:r>
            <a:r>
              <a:rPr lang="zh-TW" altLang="en-US" b="0" i="0" dirty="0">
                <a:solidFill>
                  <a:srgbClr val="222222"/>
                </a:solidFill>
                <a:effectLst/>
                <a:latin typeface="Noto Sans TC"/>
              </a:rPr>
              <a:t>伺服器系統，或者是 </a:t>
            </a:r>
            <a:r>
              <a:rPr lang="en-US" altLang="zh-TW" b="0" i="0" dirty="0">
                <a:solidFill>
                  <a:srgbClr val="222222"/>
                </a:solidFill>
                <a:effectLst/>
                <a:latin typeface="Noto Sans TC"/>
              </a:rPr>
              <a:t>2U </a:t>
            </a:r>
            <a:r>
              <a:rPr lang="zh-TW" altLang="en-US" b="0" i="0" dirty="0">
                <a:solidFill>
                  <a:srgbClr val="222222"/>
                </a:solidFill>
                <a:effectLst/>
                <a:latin typeface="Noto Sans TC"/>
              </a:rPr>
              <a:t>機櫃容納 </a:t>
            </a:r>
            <a:r>
              <a:rPr lang="en-US" altLang="zh-TW" b="0" i="0" dirty="0">
                <a:solidFill>
                  <a:srgbClr val="222222"/>
                </a:solidFill>
                <a:effectLst/>
                <a:latin typeface="Noto Sans TC"/>
              </a:rPr>
              <a:t>8 </a:t>
            </a:r>
            <a:r>
              <a:rPr lang="zh-TW" altLang="en-US" b="0" i="0" dirty="0">
                <a:solidFill>
                  <a:srgbClr val="222222"/>
                </a:solidFill>
                <a:effectLst/>
                <a:latin typeface="Noto Sans TC"/>
              </a:rPr>
              <a:t>張 </a:t>
            </a:r>
            <a:r>
              <a:rPr lang="en-US" altLang="zh-TW" b="0" i="0" dirty="0">
                <a:solidFill>
                  <a:srgbClr val="222222"/>
                </a:solidFill>
                <a:effectLst/>
                <a:latin typeface="Noto Sans TC"/>
              </a:rPr>
              <a:t>AI </a:t>
            </a:r>
            <a:r>
              <a:rPr lang="zh-TW" altLang="en-US" b="0" i="0" dirty="0">
                <a:solidFill>
                  <a:srgbClr val="222222"/>
                </a:solidFill>
                <a:effectLst/>
                <a:latin typeface="Noto Sans TC"/>
              </a:rPr>
              <a:t>繪圖卡的業者。</a:t>
            </a:r>
            <a:endParaRPr lang="en-US" altLang="zh-TW" b="0" i="0" dirty="0">
              <a:solidFill>
                <a:srgbClr val="222222"/>
              </a:solidFill>
              <a:effectLst/>
              <a:latin typeface="Noto Sans T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222222"/>
                </a:solidFill>
                <a:effectLst/>
                <a:latin typeface="Noto Sans TC"/>
              </a:rPr>
              <a:t>鴻海在 </a:t>
            </a:r>
            <a:r>
              <a:rPr lang="en-US" altLang="zh-TW" b="0" i="0" dirty="0">
                <a:solidFill>
                  <a:srgbClr val="222222"/>
                </a:solidFill>
                <a:effectLst/>
                <a:latin typeface="Noto Sans TC"/>
              </a:rPr>
              <a:t>AI </a:t>
            </a:r>
            <a:r>
              <a:rPr lang="zh-TW" altLang="en-US" b="0" i="0" dirty="0">
                <a:solidFill>
                  <a:srgbClr val="222222"/>
                </a:solidFill>
                <a:effectLst/>
                <a:latin typeface="Noto Sans TC"/>
              </a:rPr>
              <a:t>伺服器的主要客戶除了輝達，還有微軟旗下 </a:t>
            </a:r>
            <a:r>
              <a:rPr lang="en-US" altLang="zh-TW" b="0" i="0" dirty="0">
                <a:solidFill>
                  <a:srgbClr val="222222"/>
                </a:solidFill>
                <a:effectLst/>
                <a:latin typeface="Noto Sans TC"/>
              </a:rPr>
              <a:t>ChatGPT</a:t>
            </a:r>
            <a:r>
              <a:rPr lang="zh-TW" altLang="en-US" b="0" i="0" dirty="0">
                <a:solidFill>
                  <a:srgbClr val="222222"/>
                </a:solidFill>
                <a:effectLst/>
                <a:latin typeface="Noto Sans TC"/>
              </a:rPr>
              <a:t>、</a:t>
            </a:r>
            <a:r>
              <a:rPr lang="en-US" altLang="zh-TW" b="0" i="0" dirty="0">
                <a:solidFill>
                  <a:srgbClr val="222222"/>
                </a:solidFill>
                <a:effectLst/>
                <a:latin typeface="Noto Sans TC"/>
              </a:rPr>
              <a:t>Google </a:t>
            </a:r>
            <a:r>
              <a:rPr lang="zh-TW" altLang="en-US" b="0" i="0" dirty="0">
                <a:solidFill>
                  <a:srgbClr val="222222"/>
                </a:solidFill>
                <a:effectLst/>
                <a:latin typeface="Noto Sans TC"/>
              </a:rPr>
              <a:t>及 </a:t>
            </a:r>
            <a:r>
              <a:rPr lang="en-US" altLang="zh-TW" b="0" i="0" dirty="0">
                <a:solidFill>
                  <a:srgbClr val="222222"/>
                </a:solidFill>
                <a:effectLst/>
                <a:latin typeface="Noto Sans TC"/>
              </a:rPr>
              <a:t>CSP </a:t>
            </a:r>
            <a:r>
              <a:rPr lang="zh-TW" altLang="en-US" b="0" i="0" dirty="0">
                <a:solidFill>
                  <a:srgbClr val="222222"/>
                </a:solidFill>
                <a:effectLst/>
                <a:latin typeface="Noto Sans TC"/>
              </a:rPr>
              <a:t>龍頭亞馬遜。</a:t>
            </a:r>
            <a:endParaRPr lang="zh-TW" altLang="en-US"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19</a:t>
            </a:fld>
            <a:endParaRPr lang="zh-TW" altLang="en-US"/>
          </a:p>
        </p:txBody>
      </p:sp>
    </p:spTree>
    <p:extLst>
      <p:ext uri="{BB962C8B-B14F-4D97-AF65-F5344CB8AC3E}">
        <p14:creationId xmlns:p14="http://schemas.microsoft.com/office/powerpoint/2010/main" val="55680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baseline="0" dirty="0">
                <a:latin typeface="Times New Roman" panose="02020603050405020304" pitchFamily="18" charset="0"/>
                <a:cs typeface="Times New Roman" panose="02020603050405020304" pitchFamily="18" charset="0"/>
              </a:rPr>
              <a:t>Caster/</a:t>
            </a:r>
            <a:r>
              <a:rPr lang="en-US" altLang="zh-TW" sz="1200" b="1" i="0" dirty="0">
                <a:effectLst/>
                <a:latin typeface="Times New Roman" panose="02020603050405020304" pitchFamily="18" charset="0"/>
                <a:cs typeface="Times New Roman" panose="02020603050405020304" pitchFamily="18" charset="0"/>
              </a:rPr>
              <a:t>Leveling Feet</a:t>
            </a:r>
            <a:r>
              <a:rPr lang="zh-TW" altLang="en-US" sz="1200" b="1" i="0" dirty="0">
                <a:effectLst/>
                <a:latin typeface="Times New Roman" panose="02020603050405020304" pitchFamily="18" charset="0"/>
                <a:cs typeface="Times New Roman" panose="02020603050405020304" pitchFamily="18" charset="0"/>
              </a:rPr>
              <a:t> </a:t>
            </a:r>
            <a:r>
              <a:rPr lang="en-US" altLang="zh-TW" sz="1200" b="1" i="0" u="none" strike="noStrike" baseline="0" dirty="0">
                <a:latin typeface="Times New Roman" panose="02020603050405020304" pitchFamily="18" charset="0"/>
                <a:cs typeface="Times New Roman" panose="02020603050405020304" pitchFamily="18" charset="0"/>
              </a:rPr>
              <a:t>Requirements</a:t>
            </a:r>
          </a:p>
          <a:p>
            <a:r>
              <a:rPr lang="zh-TW" altLang="en-US" dirty="0"/>
              <a:t>腳輪</a:t>
            </a:r>
            <a:r>
              <a:rPr lang="en-US" altLang="zh-TW" dirty="0"/>
              <a:t>/</a:t>
            </a:r>
            <a:r>
              <a:rPr lang="zh-TW" altLang="en-US" dirty="0"/>
              <a:t>調平腳要求</a:t>
            </a:r>
          </a:p>
        </p:txBody>
      </p:sp>
      <p:sp>
        <p:nvSpPr>
          <p:cNvPr id="4" name="投影片編號版面配置區 3"/>
          <p:cNvSpPr>
            <a:spLocks noGrp="1"/>
          </p:cNvSpPr>
          <p:nvPr>
            <p:ph type="sldNum" sz="quarter" idx="5"/>
          </p:nvPr>
        </p:nvSpPr>
        <p:spPr/>
        <p:txBody>
          <a:bodyPr/>
          <a:lstStyle/>
          <a:p>
            <a:fld id="{8C39443A-95A6-4C00-A6F4-EC1DBE0048C3}" type="slidenum">
              <a:rPr lang="zh-TW" altLang="en-US" smtClean="0"/>
              <a:t>2</a:t>
            </a:fld>
            <a:endParaRPr lang="zh-TW" altLang="en-US"/>
          </a:p>
        </p:txBody>
      </p:sp>
    </p:spTree>
    <p:extLst>
      <p:ext uri="{BB962C8B-B14F-4D97-AF65-F5344CB8AC3E}">
        <p14:creationId xmlns:p14="http://schemas.microsoft.com/office/powerpoint/2010/main" val="317743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20</a:t>
            </a:fld>
            <a:endParaRPr lang="zh-TW" altLang="en-US"/>
          </a:p>
        </p:txBody>
      </p:sp>
    </p:spTree>
    <p:extLst>
      <p:ext uri="{BB962C8B-B14F-4D97-AF65-F5344CB8AC3E}">
        <p14:creationId xmlns:p14="http://schemas.microsoft.com/office/powerpoint/2010/main" val="851052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8C39443A-95A6-4C00-A6F4-EC1DBE0048C3}" type="slidenum">
              <a:rPr lang="zh-TW" altLang="en-US" smtClean="0"/>
              <a:t>21</a:t>
            </a:fld>
            <a:endParaRPr lang="zh-TW" altLang="en-US"/>
          </a:p>
        </p:txBody>
      </p:sp>
    </p:spTree>
    <p:extLst>
      <p:ext uri="{BB962C8B-B14F-4D97-AF65-F5344CB8AC3E}">
        <p14:creationId xmlns:p14="http://schemas.microsoft.com/office/powerpoint/2010/main" val="68580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OCP</a:t>
            </a:r>
            <a:r>
              <a:rPr lang="zh-TW" altLang="en-US" dirty="0"/>
              <a:t>是由 </a:t>
            </a:r>
            <a:r>
              <a:rPr lang="en-US" altLang="zh-TW" dirty="0"/>
              <a:t>Facebook </a:t>
            </a:r>
            <a:r>
              <a:rPr lang="zh-TW" altLang="en-US" dirty="0"/>
              <a:t>於 </a:t>
            </a:r>
            <a:r>
              <a:rPr lang="en-US" altLang="zh-TW" dirty="0"/>
              <a:t>2011 </a:t>
            </a:r>
            <a:r>
              <a:rPr lang="zh-TW" altLang="en-US" dirty="0"/>
              <a:t>年推出，組織主要是專注於為</a:t>
            </a:r>
            <a:r>
              <a:rPr lang="en-US" altLang="zh-TW" dirty="0"/>
              <a:t>data center</a:t>
            </a:r>
            <a:r>
              <a:rPr lang="zh-TW" altLang="en-US" dirty="0"/>
              <a:t>設計和共享開源硬體解決方案。</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ORv3</a:t>
            </a:r>
            <a:r>
              <a:rPr lang="zh-TW" altLang="en-US" dirty="0"/>
              <a:t> 是</a:t>
            </a:r>
            <a:r>
              <a:rPr lang="en-US" altLang="zh-TW" dirty="0"/>
              <a:t>OCP</a:t>
            </a:r>
            <a:r>
              <a:rPr lang="zh-TW" altLang="en-US" dirty="0"/>
              <a:t>第三代推出的資料中心機架規格。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en-US" altLang="zh-TW" dirty="0"/>
              <a:t>ORV3</a:t>
            </a:r>
            <a:r>
              <a:rPr lang="zh-TW" altLang="en-US" dirty="0"/>
              <a:t>尺寸高是</a:t>
            </a:r>
            <a:r>
              <a:rPr lang="en-US" altLang="zh-TW" dirty="0"/>
              <a:t>2,286</a:t>
            </a:r>
            <a:r>
              <a:rPr lang="zh-TW" altLang="en-US" dirty="0"/>
              <a:t>毫米，寬是</a:t>
            </a:r>
            <a:r>
              <a:rPr lang="en-US" altLang="zh-TW" dirty="0"/>
              <a:t>600</a:t>
            </a:r>
            <a:r>
              <a:rPr lang="zh-TW" altLang="en-US" dirty="0"/>
              <a:t>毫米，深度是</a:t>
            </a:r>
            <a:r>
              <a:rPr lang="en-US" altLang="zh-TW" dirty="0"/>
              <a:t>1,098</a:t>
            </a:r>
            <a:r>
              <a:rPr lang="zh-TW" altLang="en-US" dirty="0"/>
              <a:t>毫米</a:t>
            </a:r>
            <a:endParaRPr lang="en-US" altLang="zh-TW" dirty="0"/>
          </a:p>
          <a:p>
            <a:pPr defTabSz="966064"/>
            <a:r>
              <a:rPr lang="en-US" altLang="zh-TW" dirty="0"/>
              <a:t>ORV3</a:t>
            </a:r>
            <a:r>
              <a:rPr lang="zh-TW" altLang="en-US" dirty="0"/>
              <a:t>基本機架規格支援美國電子工業聯盟</a:t>
            </a:r>
            <a:r>
              <a:rPr lang="en-US" altLang="zh-TW" dirty="0"/>
              <a:t>(EIA)</a:t>
            </a:r>
            <a:r>
              <a:rPr lang="zh-TW" altLang="en-US" dirty="0"/>
              <a:t>規範較常見的</a:t>
            </a:r>
            <a:r>
              <a:rPr lang="en-US" altLang="zh-TW" dirty="0"/>
              <a:t>19</a:t>
            </a:r>
            <a:r>
              <a:rPr lang="zh-TW" altLang="en-US" dirty="0"/>
              <a:t>英時伺服器寬度設計，也支援</a:t>
            </a:r>
            <a:r>
              <a:rPr lang="en-US" altLang="zh-TW" dirty="0"/>
              <a:t>Open Rack</a:t>
            </a:r>
            <a:r>
              <a:rPr lang="zh-TW" altLang="en-US" dirty="0"/>
              <a:t>的</a:t>
            </a:r>
            <a:r>
              <a:rPr lang="en-US" altLang="zh-TW" dirty="0"/>
              <a:t>21</a:t>
            </a:r>
            <a:r>
              <a:rPr lang="zh-TW" altLang="en-US" dirty="0"/>
              <a:t>英寸，</a:t>
            </a:r>
            <a:r>
              <a:rPr lang="en-US" altLang="zh-TW" dirty="0"/>
              <a:t>ORv3</a:t>
            </a:r>
            <a:r>
              <a:rPr lang="zh-TW" altLang="en-US" dirty="0"/>
              <a:t>更加靈活</a:t>
            </a:r>
            <a:br>
              <a:rPr lang="en-US" altLang="zh-TW" dirty="0"/>
            </a:br>
            <a:r>
              <a:rPr lang="zh-TW" altLang="en-US" dirty="0"/>
              <a:t>機架最大的負載重為</a:t>
            </a:r>
            <a:r>
              <a:rPr lang="en-US" altLang="zh-TW" dirty="0"/>
              <a:t>1400</a:t>
            </a:r>
            <a:r>
              <a:rPr lang="zh-TW" altLang="en-US" dirty="0"/>
              <a:t>公斤</a:t>
            </a:r>
            <a:endParaRPr lang="en-US" altLang="zh-TW" dirty="0"/>
          </a:p>
          <a:p>
            <a:r>
              <a:rPr lang="zh-TW" altLang="en-US" dirty="0"/>
              <a:t>如果你想從後門連接到機架背面，機架最大後門重量為</a:t>
            </a:r>
            <a:r>
              <a:rPr lang="en-US" altLang="zh-TW" dirty="0"/>
              <a:t>150kg</a:t>
            </a:r>
          </a:p>
          <a:p>
            <a:pPr defTabSz="966064">
              <a:defRPr/>
            </a:pPr>
            <a:r>
              <a:rPr lang="zh-TW" altLang="en-US" dirty="0"/>
              <a:t>氣流方向是從機架的前方到後方</a:t>
            </a:r>
            <a:br>
              <a:rPr lang="en-US" altLang="zh-TW" dirty="0"/>
            </a:br>
            <a:r>
              <a:rPr lang="zh-TW" altLang="en-US" dirty="0"/>
              <a:t>他支持</a:t>
            </a:r>
            <a:r>
              <a:rPr lang="en-US" altLang="zh-TW" dirty="0"/>
              <a:t>44OU</a:t>
            </a:r>
            <a:r>
              <a:rPr lang="zh-TW" altLang="en-US" dirty="0"/>
              <a:t>，</a:t>
            </a:r>
            <a:r>
              <a:rPr lang="en-US" altLang="zh-TW" dirty="0"/>
              <a:t>47RU</a:t>
            </a:r>
            <a:br>
              <a:rPr lang="en-US" altLang="zh-TW" dirty="0"/>
            </a:br>
            <a:r>
              <a:rPr lang="zh-TW" altLang="en-US" dirty="0"/>
              <a:t>環境條件來說，溫度為</a:t>
            </a:r>
            <a:r>
              <a:rPr lang="en-US" altLang="zh-TW" sz="1300" dirty="0"/>
              <a:t>10°C to 60°C</a:t>
            </a:r>
            <a:r>
              <a:rPr lang="zh-TW" altLang="en-US" sz="1300" dirty="0"/>
              <a:t>，並且最大濕度為</a:t>
            </a:r>
            <a:r>
              <a:rPr lang="en-US" altLang="zh-TW" sz="1300" dirty="0"/>
              <a:t>85%</a:t>
            </a:r>
            <a:br>
              <a:rPr lang="en-US" altLang="zh-TW" dirty="0"/>
            </a:b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3</a:t>
            </a:fld>
            <a:endParaRPr lang="zh-TW" altLang="en-US"/>
          </a:p>
        </p:txBody>
      </p:sp>
    </p:spTree>
    <p:extLst>
      <p:ext uri="{BB962C8B-B14F-4D97-AF65-F5344CB8AC3E}">
        <p14:creationId xmlns:p14="http://schemas.microsoft.com/office/powerpoint/2010/main" val="204774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 </a:t>
            </a:r>
            <a:r>
              <a:rPr lang="en-US" altLang="zh-TW" dirty="0"/>
              <a:t>ORv3 </a:t>
            </a:r>
            <a:r>
              <a:rPr lang="zh-TW" altLang="en-US" dirty="0"/>
              <a:t>中重新定義產品框架規模。</a:t>
            </a:r>
          </a:p>
          <a:p>
            <a:r>
              <a:rPr lang="en-US" altLang="zh-TW" dirty="0"/>
              <a:t>ORv3</a:t>
            </a:r>
            <a:r>
              <a:rPr lang="zh-TW" altLang="en-US" dirty="0"/>
              <a:t>機櫃的側板上，支架上有</a:t>
            </a:r>
            <a:r>
              <a:rPr lang="en-US" altLang="zh-TW" dirty="0"/>
              <a:t>OU</a:t>
            </a:r>
            <a:r>
              <a:rPr lang="zh-TW" altLang="en-US" dirty="0"/>
              <a:t>和</a:t>
            </a:r>
            <a:r>
              <a:rPr lang="en-US" altLang="zh-TW" dirty="0"/>
              <a:t>RU</a:t>
            </a:r>
            <a:r>
              <a:rPr lang="zh-TW" altLang="en-US" dirty="0"/>
              <a:t>系統的安裝孔。</a:t>
            </a:r>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4</a:t>
            </a:fld>
            <a:endParaRPr lang="zh-TW" altLang="en-US"/>
          </a:p>
        </p:txBody>
      </p:sp>
    </p:spTree>
    <p:extLst>
      <p:ext uri="{BB962C8B-B14F-4D97-AF65-F5344CB8AC3E}">
        <p14:creationId xmlns:p14="http://schemas.microsoft.com/office/powerpoint/2010/main" val="183647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81137" indent="-181137">
              <a:buFont typeface="Arial" panose="020B0604020202020204" pitchFamily="34" charset="0"/>
              <a:buChar char="•"/>
            </a:pPr>
            <a:r>
              <a:rPr lang="en-US" altLang="zh-TW" dirty="0"/>
              <a:t>ORV2</a:t>
            </a:r>
            <a:r>
              <a:rPr lang="zh-TW" altLang="en-US" dirty="0"/>
              <a:t>高度為</a:t>
            </a:r>
            <a:r>
              <a:rPr lang="en-US" altLang="zh-TW" dirty="0"/>
              <a:t>2210mm</a:t>
            </a:r>
            <a:r>
              <a:rPr lang="zh-TW" altLang="en-US" dirty="0"/>
              <a:t>，</a:t>
            </a:r>
            <a:r>
              <a:rPr lang="en-US" altLang="zh-TW" dirty="0"/>
              <a:t>ORV3</a:t>
            </a:r>
            <a:r>
              <a:rPr lang="zh-TW" altLang="en-US" dirty="0"/>
              <a:t>高度為</a:t>
            </a:r>
            <a:r>
              <a:rPr lang="en-US" altLang="zh-TW" dirty="0"/>
              <a:t>2286mm</a:t>
            </a:r>
            <a:r>
              <a:rPr lang="zh-TW" altLang="en-US" dirty="0"/>
              <a:t>，</a:t>
            </a:r>
            <a:r>
              <a:rPr lang="en-US" altLang="zh-TW" dirty="0"/>
              <a:t>ORV3</a:t>
            </a:r>
            <a:r>
              <a:rPr lang="zh-TW" altLang="en-US" dirty="0"/>
              <a:t>的高度比</a:t>
            </a:r>
            <a:r>
              <a:rPr lang="en-US" altLang="zh-TW" dirty="0"/>
              <a:t>ORV2</a:t>
            </a:r>
            <a:r>
              <a:rPr lang="zh-TW" altLang="en-US" dirty="0"/>
              <a:t>高</a:t>
            </a:r>
            <a:r>
              <a:rPr lang="en-US" altLang="zh-TW" dirty="0"/>
              <a:t>76mm</a:t>
            </a:r>
          </a:p>
          <a:p>
            <a:pPr marL="181137" indent="-181137">
              <a:buFont typeface="Arial" panose="020B0604020202020204" pitchFamily="34" charset="0"/>
              <a:buChar char="•"/>
            </a:pPr>
            <a:r>
              <a:rPr lang="zh-TW" altLang="en-US" dirty="0"/>
              <a:t>電源方面，</a:t>
            </a:r>
            <a:r>
              <a:rPr lang="en-US" altLang="zh-TW" dirty="0"/>
              <a:t>ORv2</a:t>
            </a:r>
            <a:r>
              <a:rPr lang="zh-TW" altLang="en-US" dirty="0"/>
              <a:t>和</a:t>
            </a:r>
            <a:r>
              <a:rPr lang="en-US" altLang="zh-TW" dirty="0"/>
              <a:t>ORv3 </a:t>
            </a:r>
            <a:r>
              <a:rPr lang="zh-TW" altLang="en-US" dirty="0"/>
              <a:t>都可以支援</a:t>
            </a:r>
            <a:r>
              <a:rPr lang="en-US" altLang="zh-TW" dirty="0"/>
              <a:t>48V(</a:t>
            </a:r>
            <a:r>
              <a:rPr lang="zh-TW" altLang="en-US" dirty="0"/>
              <a:t>電壓</a:t>
            </a:r>
            <a:r>
              <a:rPr lang="en-US" altLang="zh-TW" dirty="0"/>
              <a:t>) </a:t>
            </a:r>
            <a:r>
              <a:rPr lang="zh-TW" altLang="en-US" dirty="0"/>
              <a:t>配電系統，比傳統的 </a:t>
            </a:r>
            <a:r>
              <a:rPr lang="en-US" altLang="zh-TW" dirty="0"/>
              <a:t>12V </a:t>
            </a:r>
            <a:r>
              <a:rPr lang="zh-TW" altLang="en-US" dirty="0"/>
              <a:t>電源系統更節能。</a:t>
            </a:r>
            <a:endParaRPr lang="en-US" altLang="zh-TW" dirty="0"/>
          </a:p>
          <a:p>
            <a:pPr marL="181137" marR="0" lvl="0" indent="-18113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ORv3</a:t>
            </a:r>
            <a:r>
              <a:rPr lang="zh-TW" altLang="en-US" dirty="0"/>
              <a:t> 機架改進之一為電源架可以靈活地在不同高度機架插槽內，這提升放置電池位置的靈活性</a:t>
            </a:r>
            <a:endParaRPr lang="en-US" altLang="zh-TW" dirty="0"/>
          </a:p>
          <a:p>
            <a:pPr marL="181137" indent="-181137" defTabSz="966064">
              <a:buFont typeface="Arial" panose="020B0604020202020204" pitchFamily="34" charset="0"/>
              <a:buChar char="•"/>
            </a:pPr>
            <a:r>
              <a:rPr lang="en-US" altLang="zh-TW" dirty="0">
                <a:solidFill>
                  <a:schemeClr val="tx1"/>
                </a:solidFill>
                <a:latin typeface="Times New Roman" panose="02020603050405020304" pitchFamily="18" charset="0"/>
                <a:cs typeface="Times New Roman" panose="02020603050405020304" pitchFamily="18" charset="0"/>
              </a:rPr>
              <a:t>IT Gear vertical shock restraint</a:t>
            </a:r>
            <a:r>
              <a:rPr lang="zh-TW" altLang="en-US" dirty="0">
                <a:solidFill>
                  <a:schemeClr val="tx1"/>
                </a:solidFill>
                <a:latin typeface="Times New Roman" panose="02020603050405020304" pitchFamily="18" charset="0"/>
                <a:cs typeface="Times New Roman" panose="02020603050405020304" pitchFamily="18" charset="0"/>
              </a:rPr>
              <a:t> 垂直衝擊抑制裝置 </a:t>
            </a:r>
            <a:r>
              <a:rPr lang="en-US" altLang="zh-TW" dirty="0">
                <a:solidFill>
                  <a:schemeClr val="tx1"/>
                </a:solidFill>
                <a:latin typeface="Times New Roman" panose="02020603050405020304" pitchFamily="18" charset="0"/>
                <a:cs typeface="Times New Roman" panose="02020603050405020304" pitchFamily="18" charset="0"/>
              </a:rPr>
              <a:t>-&gt;</a:t>
            </a:r>
            <a:r>
              <a:rPr lang="zh-TW" altLang="en-US" dirty="0">
                <a:solidFill>
                  <a:schemeClr val="tx1"/>
                </a:solidFill>
                <a:latin typeface="Times New Roman" panose="02020603050405020304" pitchFamily="18" charset="0"/>
                <a:cs typeface="Times New Roman" panose="02020603050405020304" pitchFamily="18" charset="0"/>
              </a:rPr>
              <a:t>下一頁</a:t>
            </a:r>
            <a:endParaRPr lang="en-US" altLang="zh-TW" dirty="0">
              <a:solidFill>
                <a:schemeClr val="tx1"/>
              </a:solidFill>
              <a:latin typeface="Times New Roman" panose="02020603050405020304" pitchFamily="18" charset="0"/>
              <a:cs typeface="Times New Roman" panose="02020603050405020304" pitchFamily="18" charset="0"/>
            </a:endParaRPr>
          </a:p>
          <a:p>
            <a:pPr marL="181137" indent="-181137">
              <a:buFont typeface="Arial" panose="020B0604020202020204" pitchFamily="34" charset="0"/>
              <a:buChar char="•"/>
            </a:pPr>
            <a:r>
              <a:rPr lang="en-US" altLang="zh-TW" dirty="0"/>
              <a:t>Orv3</a:t>
            </a:r>
            <a:r>
              <a:rPr lang="zh-TW" altLang="en-US" dirty="0"/>
              <a:t>已轉向完全免工具，所以不需要螺絲</a:t>
            </a:r>
            <a:endParaRPr lang="en-US" altLang="zh-TW" dirty="0"/>
          </a:p>
          <a:p>
            <a:pPr marL="181137" indent="-181137">
              <a:buFont typeface="Arial" panose="020B0604020202020204" pitchFamily="34" charset="0"/>
              <a:buChar char="•"/>
            </a:pPr>
            <a:r>
              <a:rPr lang="zh-TW" altLang="en-US" dirty="0"/>
              <a:t>為了機架框架更加穩定，提供加固和額外結構，橫撐</a:t>
            </a:r>
            <a:r>
              <a:rPr lang="en-US" altLang="zh-TW" dirty="0"/>
              <a:t>/</a:t>
            </a:r>
            <a:r>
              <a:rPr lang="zh-TW" altLang="en-US" dirty="0"/>
              <a:t>加強筋</a:t>
            </a:r>
            <a:endParaRPr lang="en-US" altLang="zh-TW" dirty="0"/>
          </a:p>
          <a:p>
            <a:pPr marL="181137" indent="-181137">
              <a:buFont typeface="Arial" panose="020B0604020202020204" pitchFamily="34" charset="0"/>
              <a:buChar char="•"/>
            </a:pPr>
            <a:r>
              <a:rPr lang="en-US" altLang="zh-TW" dirty="0"/>
              <a:t>ORV3</a:t>
            </a:r>
            <a:r>
              <a:rPr lang="zh-TW" altLang="en-US" dirty="0"/>
              <a:t>支援液態冷卻，後面會最詳細介紹</a:t>
            </a:r>
            <a:endParaRPr lang="en-US" altLang="zh-TW" dirty="0"/>
          </a:p>
          <a:p>
            <a:r>
              <a:rPr lang="zh-TW" altLang="en-US" dirty="0"/>
              <a:t>總結，</a:t>
            </a:r>
            <a:r>
              <a:rPr lang="en-US" altLang="zh-TW" dirty="0"/>
              <a:t>ORv2 </a:t>
            </a:r>
            <a:r>
              <a:rPr lang="zh-TW" altLang="en-US" dirty="0"/>
              <a:t>和 </a:t>
            </a:r>
            <a:r>
              <a:rPr lang="en-US" altLang="zh-TW" dirty="0"/>
              <a:t>ORv3 </a:t>
            </a:r>
            <a:r>
              <a:rPr lang="zh-TW" altLang="en-US" dirty="0"/>
              <a:t>之間的差異可能包括冷卻效率、外形尺寸和其他設計考慮因素的增強，以使</a:t>
            </a:r>
            <a:r>
              <a:rPr lang="en-US" altLang="zh-TW" dirty="0"/>
              <a:t>datacenter</a:t>
            </a:r>
            <a:r>
              <a:rPr lang="zh-TW" altLang="en-US" dirty="0"/>
              <a:t> </a:t>
            </a:r>
            <a:r>
              <a:rPr lang="en-US" altLang="zh-TW" dirty="0"/>
              <a:t>rack</a:t>
            </a:r>
            <a:r>
              <a:rPr lang="zh-TW" altLang="en-US" dirty="0"/>
              <a:t>更加高效和更具成本效益。</a:t>
            </a:r>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5</a:t>
            </a:fld>
            <a:endParaRPr lang="zh-TW" altLang="en-US"/>
          </a:p>
        </p:txBody>
      </p:sp>
    </p:spTree>
    <p:extLst>
      <p:ext uri="{BB962C8B-B14F-4D97-AF65-F5344CB8AC3E}">
        <p14:creationId xmlns:p14="http://schemas.microsoft.com/office/powerpoint/2010/main" val="3530170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為防止機台在機框中滑動，</a:t>
            </a:r>
            <a:r>
              <a:rPr lang="en-US" altLang="zh-TW" dirty="0"/>
              <a:t>ORV3</a:t>
            </a:r>
            <a:r>
              <a:rPr lang="zh-TW" altLang="en-US" dirty="0"/>
              <a:t>前部的垂直上採取了防衝擊措施，在設備支撐上增加了固定物件，減少設備運輸過程中受到衝擊。</a:t>
            </a:r>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6</a:t>
            </a:fld>
            <a:endParaRPr lang="zh-TW" altLang="en-US"/>
          </a:p>
        </p:txBody>
      </p:sp>
    </p:spTree>
    <p:extLst>
      <p:ext uri="{BB962C8B-B14F-4D97-AF65-F5344CB8AC3E}">
        <p14:creationId xmlns:p14="http://schemas.microsoft.com/office/powerpoint/2010/main" val="362287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文件中有提到</a:t>
            </a:r>
            <a:r>
              <a:rPr lang="en-US" altLang="zh-TW" dirty="0"/>
              <a:t>Open Rack</a:t>
            </a:r>
            <a:r>
              <a:rPr lang="zh-TW" altLang="en-US" dirty="0"/>
              <a:t>有 </a:t>
            </a:r>
            <a:r>
              <a:rPr lang="en-US" altLang="zh-TW" dirty="0"/>
              <a:t>2 </a:t>
            </a:r>
            <a:r>
              <a:rPr lang="zh-TW" altLang="en-US" dirty="0"/>
              <a:t>種不同的機械版本。</a:t>
            </a:r>
            <a:br>
              <a:rPr lang="en-US" altLang="zh-TW" dirty="0"/>
            </a:br>
            <a:r>
              <a:rPr lang="zh-TW" altLang="en-US" dirty="0"/>
              <a:t>對於框架的深度、高度和寬度等外部尺寸沒有正式要求。 這些尺寸可能會根據機架開發人員的要求而有所不同。</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7</a:t>
            </a:fld>
            <a:endParaRPr lang="zh-TW" altLang="en-US"/>
          </a:p>
        </p:txBody>
      </p:sp>
    </p:spTree>
    <p:extLst>
      <p:ext uri="{BB962C8B-B14F-4D97-AF65-F5344CB8AC3E}">
        <p14:creationId xmlns:p14="http://schemas.microsoft.com/office/powerpoint/2010/main" val="81463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Liquid cooling </a:t>
            </a:r>
            <a:r>
              <a:rPr lang="zh-TW" altLang="en-US" dirty="0"/>
              <a:t>位於機架的右側和左側。</a:t>
            </a:r>
            <a:endParaRPr lang="en-US" altLang="zh-TW" dirty="0"/>
          </a:p>
          <a:p>
            <a:r>
              <a:rPr lang="en-US" altLang="zh-TW" b="0" dirty="0"/>
              <a:t>ORV3</a:t>
            </a:r>
            <a:r>
              <a:rPr lang="zh-TW" altLang="en-US" b="0" dirty="0"/>
              <a:t>採用</a:t>
            </a:r>
            <a:r>
              <a:rPr lang="zh-TW" altLang="en-US" sz="1300" dirty="0">
                <a:solidFill>
                  <a:schemeClr val="bg1"/>
                </a:solidFill>
                <a:latin typeface="微軟正黑體" panose="020B0604030504040204" pitchFamily="34" charset="-120"/>
                <a:ea typeface="微軟正黑體" panose="020B0604030504040204" pitchFamily="34" charset="-120"/>
              </a:rPr>
              <a:t>直接液冷</a:t>
            </a:r>
            <a:r>
              <a:rPr lang="en-US" altLang="zh-TW" sz="1300" dirty="0">
                <a:solidFill>
                  <a:schemeClr val="bg1"/>
                </a:solidFill>
                <a:latin typeface="微軟正黑體" panose="020B0604030504040204" pitchFamily="34" charset="-120"/>
                <a:ea typeface="微軟正黑體" panose="020B0604030504040204" pitchFamily="34" charset="-120"/>
              </a:rPr>
              <a:t>(DLC)</a:t>
            </a:r>
            <a:r>
              <a:rPr lang="zh-TW" altLang="en-US" sz="1300" dirty="0">
                <a:solidFill>
                  <a:schemeClr val="bg1"/>
                </a:solidFill>
                <a:latin typeface="微軟正黑體" panose="020B0604030504040204" pitchFamily="34" charset="-120"/>
                <a:ea typeface="微軟正黑體" panose="020B0604030504040204" pitchFamily="34" charset="-120"/>
              </a:rPr>
              <a:t>，</a:t>
            </a:r>
            <a:r>
              <a:rPr lang="zh-TW" altLang="en-US" sz="1300" dirty="0">
                <a:latin typeface="微軟正黑體" panose="020B0604030504040204" pitchFamily="34" charset="-120"/>
                <a:ea typeface="微軟正黑體" panose="020B0604030504040204" pitchFamily="34" charset="-120"/>
              </a:rPr>
              <a:t>是將裝滿冷卻液的密封管線，環繞在伺服器內最容易發熱的關鍵零組件附近，透過熱交換器進行散熱。</a:t>
            </a:r>
            <a:br>
              <a:rPr lang="en-US" altLang="zh-TW" dirty="0"/>
            </a:br>
            <a:r>
              <a:rPr lang="zh-TW" altLang="en-US" dirty="0"/>
              <a:t>目前</a:t>
            </a:r>
            <a:r>
              <a:rPr lang="zh-TW" altLang="en-US" b="0" i="0" dirty="0">
                <a:solidFill>
                  <a:srgbClr val="434343"/>
                </a:solidFill>
                <a:effectLst/>
                <a:latin typeface="Segoe UI" panose="020B0502040204020203" pitchFamily="34" charset="0"/>
              </a:rPr>
              <a:t>市面上常見的伺服器</a:t>
            </a:r>
            <a:r>
              <a:rPr lang="en-US" altLang="zh-TW" b="0" i="0" dirty="0">
                <a:solidFill>
                  <a:srgbClr val="434343"/>
                </a:solidFill>
                <a:effectLst/>
                <a:latin typeface="Segoe UI" panose="020B0502040204020203" pitchFamily="34" charset="0"/>
              </a:rPr>
              <a:t>liquid cooling</a:t>
            </a:r>
            <a:r>
              <a:rPr lang="zh-TW" altLang="en-US" b="0" i="0" dirty="0">
                <a:solidFill>
                  <a:srgbClr val="434343"/>
                </a:solidFill>
                <a:effectLst/>
                <a:latin typeface="Segoe UI" panose="020B0502040204020203" pitchFamily="34" charset="0"/>
              </a:rPr>
              <a:t>，有兩種，第二種為浸沒式液冷</a:t>
            </a:r>
            <a:r>
              <a:rPr lang="en-US" altLang="zh-TW" b="0" i="0" dirty="0">
                <a:solidFill>
                  <a:srgbClr val="434343"/>
                </a:solidFill>
                <a:effectLst/>
                <a:latin typeface="Segoe UI" panose="020B0502040204020203" pitchFamily="34" charset="0"/>
              </a:rPr>
              <a:t>(immersion cooling)</a:t>
            </a:r>
            <a:r>
              <a:rPr lang="zh-TW" altLang="en-US" b="0" i="0" dirty="0">
                <a:solidFill>
                  <a:srgbClr val="434343"/>
                </a:solidFill>
                <a:effectLst/>
                <a:latin typeface="Segoe UI" panose="020B0502040204020203" pitchFamily="34" charset="0"/>
              </a:rPr>
              <a:t>，</a:t>
            </a:r>
            <a:r>
              <a:rPr lang="zh-TW" altLang="en-US" sz="1300" dirty="0">
                <a:latin typeface="微軟正黑體" panose="020B0604030504040204" pitchFamily="34" charset="-120"/>
                <a:ea typeface="微軟正黑體" panose="020B0604030504040204" pitchFamily="34" charset="-120"/>
              </a:rPr>
              <a:t>將伺服器直接浸泡在不導電的液體中，直接將零組件產生的熱能傳導給流體，</a:t>
            </a:r>
            <a:br>
              <a:rPr lang="en-US" altLang="zh-TW" sz="1300" dirty="0">
                <a:latin typeface="微軟正黑體" panose="020B0604030504040204" pitchFamily="34" charset="-120"/>
                <a:ea typeface="微軟正黑體" panose="020B0604030504040204" pitchFamily="34" charset="-120"/>
              </a:rPr>
            </a:br>
            <a:r>
              <a:rPr lang="zh-TW" altLang="en-US" sz="1300" dirty="0">
                <a:latin typeface="微軟正黑體" panose="020B0604030504040204" pitchFamily="34" charset="-120"/>
                <a:ea typeface="微軟正黑體" panose="020B0604030504040204" pitchFamily="34" charset="-120"/>
              </a:rPr>
              <a:t>不需要其他主動式的冷卻零件。</a:t>
            </a:r>
            <a:endParaRPr lang="en-US" altLang="zh-TW" b="0" dirty="0"/>
          </a:p>
          <a:p>
            <a:endParaRPr lang="en-US" altLang="zh-TW" dirty="0"/>
          </a:p>
          <a:p>
            <a:r>
              <a:rPr lang="en-US" altLang="zh-TW" dirty="0"/>
              <a:t>Air</a:t>
            </a:r>
            <a:r>
              <a:rPr lang="zh-TW" altLang="en-US" dirty="0"/>
              <a:t> </a:t>
            </a:r>
            <a:r>
              <a:rPr lang="en-US" altLang="zh-TW" dirty="0"/>
              <a:t>cooling 600W</a:t>
            </a:r>
          </a:p>
          <a:p>
            <a:r>
              <a:rPr lang="en-US" altLang="zh-TW" dirty="0"/>
              <a:t>Liquid cooling  W</a:t>
            </a:r>
          </a:p>
          <a:p>
            <a:r>
              <a:rPr lang="en-US" altLang="zh-TW" dirty="0"/>
              <a:t>LLM </a:t>
            </a:r>
            <a:br>
              <a:rPr lang="en-US" altLang="zh-TW" dirty="0"/>
            </a:br>
            <a:r>
              <a:rPr lang="en-US" altLang="zh-TW" dirty="0"/>
              <a:t>fine tuning -&gt;</a:t>
            </a:r>
            <a:r>
              <a:rPr lang="zh-TW" altLang="en-US" dirty="0"/>
              <a:t> 優化</a:t>
            </a:r>
            <a:r>
              <a:rPr lang="en-US" altLang="zh-TW" dirty="0"/>
              <a:t>(adv. )</a:t>
            </a:r>
          </a:p>
          <a:p>
            <a:pPr defTabSz="966064">
              <a:defRPr/>
            </a:pPr>
            <a:r>
              <a:rPr lang="en-US" altLang="zh-TW" dirty="0"/>
              <a:t>Latency</a:t>
            </a:r>
            <a:r>
              <a:rPr lang="zh-TW" altLang="en-US" b="0" i="0" dirty="0">
                <a:solidFill>
                  <a:srgbClr val="202124"/>
                </a:solidFill>
                <a:effectLst/>
                <a:latin typeface="Google Sans"/>
              </a:rPr>
              <a:t>延遲</a:t>
            </a:r>
            <a:r>
              <a:rPr lang="en-US" altLang="zh-TW" b="0" i="0" dirty="0">
                <a:solidFill>
                  <a:srgbClr val="202124"/>
                </a:solidFill>
                <a:effectLst/>
                <a:latin typeface="Google Sans"/>
              </a:rPr>
              <a:t>? CPU</a:t>
            </a:r>
            <a:r>
              <a:rPr lang="zh-TW" altLang="en-US" b="0" i="0" dirty="0">
                <a:solidFill>
                  <a:srgbClr val="202124"/>
                </a:solidFill>
                <a:effectLst/>
                <a:latin typeface="Google Sans"/>
              </a:rPr>
              <a:t>越多</a:t>
            </a:r>
            <a:r>
              <a:rPr lang="en-US" altLang="zh-TW" b="0" i="0" dirty="0">
                <a:solidFill>
                  <a:srgbClr val="202124"/>
                </a:solidFill>
                <a:effectLst/>
                <a:latin typeface="Google Sans"/>
              </a:rPr>
              <a:t>?</a:t>
            </a:r>
            <a:br>
              <a:rPr lang="en-US" altLang="zh-TW" dirty="0"/>
            </a:br>
            <a:r>
              <a:rPr lang="en-US" altLang="zh-TW" dirty="0"/>
              <a:t>spectrum-x</a:t>
            </a:r>
            <a:r>
              <a:rPr lang="zh-TW" altLang="en-US" b="0" i="0" dirty="0">
                <a:solidFill>
                  <a:srgbClr val="1A1A1A"/>
                </a:solidFill>
                <a:effectLst/>
                <a:latin typeface="NVIDIA-APAC"/>
              </a:rPr>
              <a:t>是一個</a:t>
            </a:r>
            <a:r>
              <a:rPr lang="en-US" altLang="zh-TW" b="0" i="0" dirty="0">
                <a:solidFill>
                  <a:srgbClr val="1A1A1A"/>
                </a:solidFill>
                <a:effectLst/>
                <a:latin typeface="NVIDIA-APAC"/>
              </a:rPr>
              <a:t>switch</a:t>
            </a:r>
            <a:r>
              <a:rPr lang="zh-TW" altLang="en-US" b="0" i="0" dirty="0">
                <a:solidFill>
                  <a:srgbClr val="1A1A1A"/>
                </a:solidFill>
                <a:effectLst/>
                <a:latin typeface="NVIDIA-APAC"/>
              </a:rPr>
              <a:t>，</a:t>
            </a:r>
            <a:r>
              <a:rPr lang="zh-TW" altLang="en-US" dirty="0"/>
              <a:t>需用</a:t>
            </a:r>
            <a:r>
              <a:rPr lang="en-US" altLang="zh-TW" dirty="0" err="1"/>
              <a:t>bluefield</a:t>
            </a:r>
            <a:r>
              <a:rPr lang="en-US" altLang="zh-TW" dirty="0"/>
              <a:t> 3</a:t>
            </a:r>
            <a:r>
              <a:rPr lang="zh-TW" altLang="en-US" dirty="0"/>
              <a:t>，優化</a:t>
            </a:r>
            <a:r>
              <a:rPr lang="en-US" altLang="zh-TW" dirty="0"/>
              <a:t>ethernet </a:t>
            </a:r>
            <a:r>
              <a:rPr lang="en-US" altLang="zh-TW" dirty="0" err="1"/>
              <a:t>portocal</a:t>
            </a:r>
            <a:r>
              <a:rPr lang="zh-TW" altLang="en-US" dirty="0"/>
              <a:t>環境，</a:t>
            </a:r>
            <a:br>
              <a:rPr lang="en-US" altLang="zh-TW" dirty="0"/>
            </a:br>
            <a:r>
              <a:rPr lang="en-US" altLang="zh-TW" dirty="0" err="1"/>
              <a:t>Doca</a:t>
            </a:r>
            <a:r>
              <a:rPr lang="zh-TW" altLang="en-US" dirty="0"/>
              <a:t> </a:t>
            </a:r>
            <a:r>
              <a:rPr lang="en-US" altLang="zh-TW" dirty="0"/>
              <a:t>SOFTWARE</a:t>
            </a:r>
            <a:r>
              <a:rPr lang="zh-TW" altLang="en-US" dirty="0"/>
              <a:t>  </a:t>
            </a:r>
            <a:r>
              <a:rPr lang="en-US" altLang="zh-TW" dirty="0"/>
              <a:t>-&gt; DPU</a:t>
            </a:r>
            <a:br>
              <a:rPr lang="en-US" altLang="zh-TW" dirty="0"/>
            </a:br>
            <a:r>
              <a:rPr lang="en-US" altLang="zh-TW" dirty="0"/>
              <a:t> library </a:t>
            </a:r>
            <a:r>
              <a:rPr lang="zh-TW" altLang="en-US" dirty="0"/>
              <a:t>灌</a:t>
            </a:r>
            <a:r>
              <a:rPr lang="en-US" altLang="zh-TW" dirty="0" err="1"/>
              <a:t>os</a:t>
            </a:r>
            <a:endParaRPr lang="en-US" altLang="zh-TW" dirty="0"/>
          </a:p>
          <a:p>
            <a:r>
              <a:rPr lang="en-US" altLang="zh-TW" dirty="0"/>
              <a:t>Grace hopper –super chip , x86</a:t>
            </a:r>
          </a:p>
          <a:p>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8</a:t>
            </a:fld>
            <a:endParaRPr lang="zh-TW" altLang="en-US"/>
          </a:p>
        </p:txBody>
      </p:sp>
    </p:spTree>
    <p:extLst>
      <p:ext uri="{BB962C8B-B14F-4D97-AF65-F5344CB8AC3E}">
        <p14:creationId xmlns:p14="http://schemas.microsoft.com/office/powerpoint/2010/main" val="190069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Busbar </a:t>
            </a:r>
            <a:r>
              <a:rPr lang="zh-TW" altLang="en-US" dirty="0"/>
              <a:t>翻譯有母線或匯流排，是用於在系統內傳導電流的金屬條。 在伺服器下，</a:t>
            </a:r>
            <a:r>
              <a:rPr lang="en-US" altLang="zh-TW" dirty="0"/>
              <a:t>Busbar</a:t>
            </a:r>
            <a:r>
              <a:rPr lang="zh-TW" altLang="en-US" dirty="0"/>
              <a:t>通常用於配電系統，以便在伺服器機架內有效分配電力。</a:t>
            </a:r>
            <a:endParaRPr lang="en-US" altLang="zh-TW" dirty="0"/>
          </a:p>
          <a:p>
            <a:r>
              <a:rPr lang="zh-TW" altLang="en-US" dirty="0"/>
              <a:t>先看下一頁的介紹，</a:t>
            </a:r>
            <a:br>
              <a:rPr lang="en-US" altLang="zh-TW" dirty="0"/>
            </a:br>
            <a:r>
              <a:rPr lang="zh-TW" altLang="en-US" dirty="0"/>
              <a:t>回到</a:t>
            </a:r>
            <a:r>
              <a:rPr lang="en-US" altLang="zh-TW" dirty="0"/>
              <a:t>ORV3</a:t>
            </a:r>
            <a:r>
              <a:rPr lang="zh-TW" altLang="en-US" dirty="0"/>
              <a:t>，</a:t>
            </a:r>
            <a:r>
              <a:rPr lang="en-US" altLang="zh-TW" dirty="0"/>
              <a:t>Busbar</a:t>
            </a:r>
            <a:r>
              <a:rPr lang="zh-TW" altLang="en-US" dirty="0"/>
              <a:t>位於伺服器機架的左邊。</a:t>
            </a:r>
            <a:r>
              <a:rPr lang="en-US" altLang="zh-TW" dirty="0"/>
              <a:t>Support 48V</a:t>
            </a:r>
            <a:r>
              <a:rPr lang="zh-TW" altLang="en-US" dirty="0"/>
              <a:t>，但文件中沒有提到是多少安培，所以無法計算整機櫃的</a:t>
            </a:r>
            <a:r>
              <a:rPr lang="zh-TW" altLang="en-US" b="0" i="0" dirty="0">
                <a:solidFill>
                  <a:srgbClr val="423F3F"/>
                </a:solidFill>
                <a:effectLst/>
                <a:latin typeface="Segoe UI" panose="020B0502040204020203" pitchFamily="34" charset="0"/>
              </a:rPr>
              <a:t>瓦數</a:t>
            </a:r>
            <a:endParaRPr lang="en-US" altLang="zh-TW" dirty="0"/>
          </a:p>
          <a:p>
            <a:pPr defTabSz="966064"/>
            <a:r>
              <a:rPr lang="en-US" altLang="zh-TW" dirty="0"/>
              <a:t>ORV3</a:t>
            </a:r>
            <a:r>
              <a:rPr lang="zh-TW" altLang="en-US" dirty="0"/>
              <a:t>中</a:t>
            </a:r>
            <a:r>
              <a:rPr lang="en-US" altLang="zh-TW" dirty="0"/>
              <a:t>Busbar</a:t>
            </a:r>
            <a:r>
              <a:rPr lang="zh-TW" altLang="en-US" dirty="0"/>
              <a:t>位於伺服器機架的左邊的好處</a:t>
            </a:r>
            <a:r>
              <a:rPr lang="en-US" altLang="zh-TW" dirty="0"/>
              <a:t>:</a:t>
            </a:r>
            <a:br>
              <a:rPr lang="en-US" altLang="zh-TW" dirty="0"/>
            </a:br>
            <a:r>
              <a:rPr lang="zh-TW" altLang="en-US" b="1" i="0" dirty="0">
                <a:effectLst/>
                <a:latin typeface="Söhne"/>
              </a:rPr>
              <a:t> 線纜管理：</a:t>
            </a:r>
            <a:r>
              <a:rPr lang="zh-TW" altLang="en-US" b="0" i="0" dirty="0">
                <a:solidFill>
                  <a:srgbClr val="0F0F0F"/>
                </a:solidFill>
                <a:effectLst/>
                <a:latin typeface="Söhne"/>
              </a:rPr>
              <a:t> 將</a:t>
            </a:r>
            <a:r>
              <a:rPr lang="en-US" altLang="zh-TW" b="0" i="0" dirty="0">
                <a:solidFill>
                  <a:srgbClr val="0F0F0F"/>
                </a:solidFill>
                <a:effectLst/>
                <a:latin typeface="Söhne"/>
              </a:rPr>
              <a:t>Busbar</a:t>
            </a:r>
            <a:r>
              <a:rPr lang="zh-TW" altLang="en-US" b="0" i="0" dirty="0">
                <a:solidFill>
                  <a:srgbClr val="0F0F0F"/>
                </a:solidFill>
                <a:effectLst/>
                <a:latin typeface="Söhne"/>
              </a:rPr>
              <a:t>放在一側可以簡化電源線和數據線的管理。這樣可以減少線纜的混亂，使維護更加容易。</a:t>
            </a:r>
            <a:endParaRPr lang="en-US" altLang="zh-TW" b="0" i="0" dirty="0">
              <a:solidFill>
                <a:srgbClr val="0F0F0F"/>
              </a:solidFill>
              <a:effectLst/>
              <a:latin typeface="Söhne"/>
            </a:endParaRPr>
          </a:p>
          <a:p>
            <a:pPr defTabSz="966064"/>
            <a:endParaRPr lang="en-US" altLang="zh-TW" dirty="0"/>
          </a:p>
        </p:txBody>
      </p:sp>
      <p:sp>
        <p:nvSpPr>
          <p:cNvPr id="4" name="投影片編號版面配置區 3"/>
          <p:cNvSpPr>
            <a:spLocks noGrp="1"/>
          </p:cNvSpPr>
          <p:nvPr>
            <p:ph type="sldNum" sz="quarter" idx="5"/>
          </p:nvPr>
        </p:nvSpPr>
        <p:spPr/>
        <p:txBody>
          <a:bodyPr/>
          <a:lstStyle/>
          <a:p>
            <a:fld id="{F0DAA004-84CC-4672-8357-D866295BFE98}" type="slidenum">
              <a:rPr lang="zh-TW" altLang="en-US" smtClean="0"/>
              <a:t>9</a:t>
            </a:fld>
            <a:endParaRPr lang="zh-TW" altLang="en-US"/>
          </a:p>
        </p:txBody>
      </p:sp>
    </p:spTree>
    <p:extLst>
      <p:ext uri="{BB962C8B-B14F-4D97-AF65-F5344CB8AC3E}">
        <p14:creationId xmlns:p14="http://schemas.microsoft.com/office/powerpoint/2010/main" val="21184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F2F3FC-3008-449F-B8FD-0751524C9B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91D3F77-FD81-8C84-4DB2-DD846E2D3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7A22A05-BDCE-02FE-FD33-ED4EFB9670E2}"/>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5" name="頁尾版面配置區 4">
            <a:extLst>
              <a:ext uri="{FF2B5EF4-FFF2-40B4-BE49-F238E27FC236}">
                <a16:creationId xmlns:a16="http://schemas.microsoft.com/office/drawing/2014/main" id="{00917C9A-853B-C3F5-3540-64327A4A69D7}"/>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3437307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E307EE-6156-52C1-7E46-E7E3E371A68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53EF030-8B34-C4D7-A791-5CDE1810C46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D569D01-59D1-0127-3DEA-52A67894E8CC}"/>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5" name="頁尾版面配置區 4">
            <a:extLst>
              <a:ext uri="{FF2B5EF4-FFF2-40B4-BE49-F238E27FC236}">
                <a16:creationId xmlns:a16="http://schemas.microsoft.com/office/drawing/2014/main" id="{5B6A4FEC-32FC-C23A-977E-826D42AA393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EE35995-42BE-1B90-1B8F-AB61B75121A6}"/>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347076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F827512-5D8B-B717-2257-15F228A7074F}"/>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D2CC35B-3FB8-15C7-6FBE-46F8549565B5}"/>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32914B-0610-4BA7-9332-C965FEDCF8A7}"/>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5" name="頁尾版面配置區 4">
            <a:extLst>
              <a:ext uri="{FF2B5EF4-FFF2-40B4-BE49-F238E27FC236}">
                <a16:creationId xmlns:a16="http://schemas.microsoft.com/office/drawing/2014/main" id="{410D44C5-D80B-08BB-193D-B758B85D60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7FEDECE-9CE5-3284-F860-E8BD404116A6}"/>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2409068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22F614-6D8C-4B29-55C8-6B422E6A093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9AC8379-A017-A1EB-8BEB-18B84BB2DE0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B4A7749-6632-B48E-B17C-490C3E79B100}"/>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5" name="頁尾版面配置區 4">
            <a:extLst>
              <a:ext uri="{FF2B5EF4-FFF2-40B4-BE49-F238E27FC236}">
                <a16:creationId xmlns:a16="http://schemas.microsoft.com/office/drawing/2014/main" id="{3D31D11E-1749-EE36-9370-0A27A58477DA}"/>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94754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968A18-C2BB-DDEB-F596-B4B3BFB34E6F}"/>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625245F-227B-75C2-94EF-9176D20F4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3B76B03-960A-F9E8-4BA8-3EE24CE982D5}"/>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5" name="頁尾版面配置區 4">
            <a:extLst>
              <a:ext uri="{FF2B5EF4-FFF2-40B4-BE49-F238E27FC236}">
                <a16:creationId xmlns:a16="http://schemas.microsoft.com/office/drawing/2014/main" id="{C8CB51FA-FBDA-2FC5-1499-3115BA99BE02}"/>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1790181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356444-8684-29EE-D072-BDA27730CD6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A12129A-DB53-4EE0-523F-E541F099EFE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EED5129-164F-C881-A610-258D9A82F31F}"/>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8977C77-AAD5-70B7-8677-7DDBA4FFB93D}"/>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6" name="頁尾版面配置區 5">
            <a:extLst>
              <a:ext uri="{FF2B5EF4-FFF2-40B4-BE49-F238E27FC236}">
                <a16:creationId xmlns:a16="http://schemas.microsoft.com/office/drawing/2014/main" id="{F0B6CC49-07E1-951B-7A2E-C75815BD88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F33283-8F34-029F-5094-4944D13AAD0F}"/>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210692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8F1273-C1B5-767A-1CED-3DE08D5B03C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0B31C3C-45F2-1B0C-0D9C-255B90B4D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8A3D5EB-A9C1-5678-4642-A6002C65A08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9CDD198-B20E-B182-4916-B0C7CB7799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F26EB9E-1817-BB65-1E8F-9F013CCE224D}"/>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28F5C2B-BE80-09F7-184B-BFD2F982A36D}"/>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8" name="頁尾版面配置區 7">
            <a:extLst>
              <a:ext uri="{FF2B5EF4-FFF2-40B4-BE49-F238E27FC236}">
                <a16:creationId xmlns:a16="http://schemas.microsoft.com/office/drawing/2014/main" id="{DAC5B602-A368-6D5A-D445-3B9283DB8B2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6F5760D3-ACE3-AAE8-D8DC-83A85855B72B}"/>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23230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900923-AD42-7455-C747-05E8276E1A1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7894380-A030-672A-B739-9684A738DFF4}"/>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4" name="頁尾版面配置區 3">
            <a:extLst>
              <a:ext uri="{FF2B5EF4-FFF2-40B4-BE49-F238E27FC236}">
                <a16:creationId xmlns:a16="http://schemas.microsoft.com/office/drawing/2014/main" id="{D58F39CD-DC3F-25E2-E8B4-C4BE9BA7D85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318E54F-515A-CAD0-3EF4-CC31C60D5026}"/>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4101629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CE5F680-8142-99D6-9643-741FBB77DA02}"/>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3" name="頁尾版面配置區 2">
            <a:extLst>
              <a:ext uri="{FF2B5EF4-FFF2-40B4-BE49-F238E27FC236}">
                <a16:creationId xmlns:a16="http://schemas.microsoft.com/office/drawing/2014/main" id="{AB77382A-F5A6-D897-E029-41F3D843DF2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DAAE0BD-7CFD-24FC-08E8-575719A58FD2}"/>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3264842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1ED788-496F-8DD8-92A1-F2426763B83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DD3F7D0-930E-8A9D-2943-95F0DF10C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6DD4E48-A5B2-AB25-6803-DD8D43947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82DBEB8-FEC2-7BDB-C294-EE084C7AC493}"/>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6" name="頁尾版面配置區 5">
            <a:extLst>
              <a:ext uri="{FF2B5EF4-FFF2-40B4-BE49-F238E27FC236}">
                <a16:creationId xmlns:a16="http://schemas.microsoft.com/office/drawing/2014/main" id="{F3B8A659-2711-7083-022A-44B6D822857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F96C296-22E5-63E1-CAC6-82F97D3DA621}"/>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2847597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2EEE7-B3B8-ED66-CE5A-40A4E0955DB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2357DE9-8CAF-61DB-9C7A-8B06CAB0B3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B9BF15AC-8077-5E25-AFED-3AE165739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BBF87D4-FA2D-4D72-A702-3B9473FF4DFB}"/>
              </a:ext>
            </a:extLst>
          </p:cNvPr>
          <p:cNvSpPr>
            <a:spLocks noGrp="1"/>
          </p:cNvSpPr>
          <p:nvPr>
            <p:ph type="dt" sz="half" idx="10"/>
          </p:nvPr>
        </p:nvSpPr>
        <p:spPr/>
        <p:txBody>
          <a:bodyPr/>
          <a:lstStyle/>
          <a:p>
            <a:fld id="{469DE86A-AEF1-4196-90B1-8C2273D372B1}" type="datetimeFigureOut">
              <a:rPr lang="zh-TW" altLang="en-US" smtClean="0"/>
              <a:t>2023/11/10</a:t>
            </a:fld>
            <a:endParaRPr lang="zh-TW" altLang="en-US"/>
          </a:p>
        </p:txBody>
      </p:sp>
      <p:sp>
        <p:nvSpPr>
          <p:cNvPr id="6" name="頁尾版面配置區 5">
            <a:extLst>
              <a:ext uri="{FF2B5EF4-FFF2-40B4-BE49-F238E27FC236}">
                <a16:creationId xmlns:a16="http://schemas.microsoft.com/office/drawing/2014/main" id="{4BA6989C-B531-423A-7D45-F9DA43EAF75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739E5D0-D793-E989-D3C4-B517C00F55F4}"/>
              </a:ext>
            </a:extLst>
          </p:cNvPr>
          <p:cNvSpPr>
            <a:spLocks noGrp="1"/>
          </p:cNvSpPr>
          <p:nvPr>
            <p:ph type="sldNum" sz="quarter" idx="12"/>
          </p:nvPr>
        </p:nvSpPr>
        <p:spPr/>
        <p:txBody>
          <a:bodyPr/>
          <a:lstStyle/>
          <a:p>
            <a:fld id="{10D4B4AE-F585-40C9-8C15-4F5B9AABEE9F}" type="slidenum">
              <a:rPr lang="zh-TW" altLang="en-US" smtClean="0"/>
              <a:t>‹#›</a:t>
            </a:fld>
            <a:endParaRPr lang="zh-TW" altLang="en-US"/>
          </a:p>
        </p:txBody>
      </p:sp>
    </p:spTree>
    <p:extLst>
      <p:ext uri="{BB962C8B-B14F-4D97-AF65-F5344CB8AC3E}">
        <p14:creationId xmlns:p14="http://schemas.microsoft.com/office/powerpoint/2010/main" val="278681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ACAFFB2-5978-FA92-AB29-7EF7E4C850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66C8DDB-4F2C-88D3-7EA9-4E63E76B95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8AFE01C-A9E3-9047-9A61-2AA44B9D05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DE86A-AEF1-4196-90B1-8C2273D372B1}" type="datetimeFigureOut">
              <a:rPr lang="zh-TW" altLang="en-US" smtClean="0"/>
              <a:t>2023/11/15</a:t>
            </a:fld>
            <a:endParaRPr lang="zh-TW" altLang="en-US"/>
          </a:p>
        </p:txBody>
      </p:sp>
      <p:sp>
        <p:nvSpPr>
          <p:cNvPr id="5" name="頁尾版面配置區 4">
            <a:extLst>
              <a:ext uri="{FF2B5EF4-FFF2-40B4-BE49-F238E27FC236}">
                <a16:creationId xmlns:a16="http://schemas.microsoft.com/office/drawing/2014/main" id="{8F3406D7-F59D-8DE2-5DE8-C6C19AD6C1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D462CBC-321D-593F-5CA1-87CAC1416B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4B4AE-F585-40C9-8C15-4F5B9AABEE9F}" type="slidenum">
              <a:rPr lang="zh-TW" altLang="en-US" smtClean="0"/>
              <a:t>‹#›</a:t>
            </a:fld>
            <a:endParaRPr lang="zh-TW" altLang="en-US"/>
          </a:p>
        </p:txBody>
      </p:sp>
      <p:pic>
        <p:nvPicPr>
          <p:cNvPr id="7" name="圖片 6" descr="BU18簡報_工作區域 1">
            <a:extLst>
              <a:ext uri="{FF2B5EF4-FFF2-40B4-BE49-F238E27FC236}">
                <a16:creationId xmlns:a16="http://schemas.microsoft.com/office/drawing/2014/main" id="{5C4E936D-B449-6BD5-E940-6393EFD6F7ED}"/>
              </a:ext>
            </a:extLst>
          </p:cNvPr>
          <p:cNvPicPr>
            <a:picLocks noChangeAspect="1"/>
          </p:cNvPicPr>
          <p:nvPr userDrawn="1"/>
        </p:nvPicPr>
        <p:blipFill>
          <a:blip r:embed="rId13"/>
          <a:stretch>
            <a:fillRect/>
          </a:stretch>
        </p:blipFill>
        <p:spPr>
          <a:xfrm>
            <a:off x="-16000" y="-9110"/>
            <a:ext cx="12224000" cy="6876000"/>
          </a:xfrm>
          <a:prstGeom prst="rect">
            <a:avLst/>
          </a:prstGeom>
        </p:spPr>
      </p:pic>
      <p:sp>
        <p:nvSpPr>
          <p:cNvPr id="8" name="投影片編號版面配置區 5">
            <a:extLst>
              <a:ext uri="{FF2B5EF4-FFF2-40B4-BE49-F238E27FC236}">
                <a16:creationId xmlns:a16="http://schemas.microsoft.com/office/drawing/2014/main" id="{A2685C55-2946-2098-74D0-A2BDE3808200}"/>
              </a:ext>
            </a:extLst>
          </p:cNvPr>
          <p:cNvSpPr txBox="1">
            <a:spLocks/>
          </p:cNvSpPr>
          <p:nvPr userDrawn="1"/>
        </p:nvSpPr>
        <p:spPr>
          <a:xfrm>
            <a:off x="8610600" y="5994400"/>
            <a:ext cx="2743200" cy="365125"/>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91EEC48-16F9-440A-9C1F-1C9316B19017}" type="slidenum">
              <a:rPr lang="zh-TW" altLang="en-US" smtClean="0"/>
              <a:pPr algn="r"/>
              <a:t>‹#›</a:t>
            </a:fld>
            <a:endParaRPr lang="zh-TW" altLang="en-US"/>
          </a:p>
        </p:txBody>
      </p:sp>
    </p:spTree>
    <p:extLst>
      <p:ext uri="{BB962C8B-B14F-4D97-AF65-F5344CB8AC3E}">
        <p14:creationId xmlns:p14="http://schemas.microsoft.com/office/powerpoint/2010/main" val="2191098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www.supermicro.com/zh_tw/home"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hyperlink" Target="https://en.prnasia.com/releases/global/wiwynn-demonstrates-next-gen-cooling-solutions-and-collaborations-for-ai-era-at-ocp-global-summit-2023-422090.shtml"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GNe56eXLc" TargetMode="External"/><Relationship Id="rId3" Type="http://schemas.openxmlformats.org/officeDocument/2006/relationships/hyperlink" Target="https://github.com/DMTF/Redfish-Service-Validator" TargetMode="External"/><Relationship Id="rId7" Type="http://schemas.openxmlformats.org/officeDocument/2006/relationships/hyperlink" Target="https://www.gigabyte.com/tw/Press/News/1639"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gushiciku.cn/dc_tw/106339473" TargetMode="External"/><Relationship Id="rId11" Type="http://schemas.openxmlformats.org/officeDocument/2006/relationships/hyperlink" Target="https://www.gvm.com.tw/article/103723" TargetMode="External"/><Relationship Id="rId5" Type="http://schemas.openxmlformats.org/officeDocument/2006/relationships/hyperlink" Target="https://www.aicipc.com/tw/productdetail/51111" TargetMode="External"/><Relationship Id="rId10" Type="http://schemas.openxmlformats.org/officeDocument/2006/relationships/hyperlink" Target="https://www.opencompute.org/documents/google-implementation-orv3-spec-1-pdf" TargetMode="External"/><Relationship Id="rId4" Type="http://schemas.openxmlformats.org/officeDocument/2006/relationships/hyperlink" Target="https://blog.csdn.net/Urh3t1/article/details/119523625" TargetMode="External"/><Relationship Id="rId9" Type="http://schemas.openxmlformats.org/officeDocument/2006/relationships/hyperlink" Target="https://www.youtube.com/watch?v=H5VCgDDV2p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a:extLst>
              <a:ext uri="{FF2B5EF4-FFF2-40B4-BE49-F238E27FC236}">
                <a16:creationId xmlns:a16="http://schemas.microsoft.com/office/drawing/2014/main" id="{6CE80B76-AAB4-BC03-1B3C-1BBB489D2362}"/>
              </a:ext>
            </a:extLst>
          </p:cNvPr>
          <p:cNvSpPr txBox="1">
            <a:spLocks noChangeArrowheads="1"/>
          </p:cNvSpPr>
          <p:nvPr/>
        </p:nvSpPr>
        <p:spPr bwMode="auto">
          <a:xfrm>
            <a:off x="667915" y="2730838"/>
            <a:ext cx="9692042" cy="59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rPr>
              <a:t>BU18 :</a:t>
            </a:r>
            <a:r>
              <a:rPr kumimoji="0" lang="zh-TW" altLang="en-US"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rPr>
              <a:t> </a:t>
            </a:r>
            <a:r>
              <a:rPr kumimoji="0" lang="en-US" altLang="zh-TW"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rPr>
              <a:t>Open Rack Frame V3 Specification</a:t>
            </a:r>
          </a:p>
        </p:txBody>
      </p:sp>
      <p:sp>
        <p:nvSpPr>
          <p:cNvPr id="6" name="Text Box 4">
            <a:extLst>
              <a:ext uri="{FF2B5EF4-FFF2-40B4-BE49-F238E27FC236}">
                <a16:creationId xmlns:a16="http://schemas.microsoft.com/office/drawing/2014/main" id="{F275BE30-437F-9751-885A-1C3AE74157B0}"/>
              </a:ext>
            </a:extLst>
          </p:cNvPr>
          <p:cNvSpPr txBox="1">
            <a:spLocks noChangeArrowheads="1"/>
          </p:cNvSpPr>
          <p:nvPr/>
        </p:nvSpPr>
        <p:spPr bwMode="auto">
          <a:xfrm>
            <a:off x="737870" y="3764280"/>
            <a:ext cx="4220845" cy="4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2023.</a:t>
            </a:r>
            <a:r>
              <a:rPr kumimoji="0" lang="zh-TW" alt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 </a:t>
            </a:r>
            <a:r>
              <a:rPr kumimoji="0" lang="en-US" altLang="zh-TW" sz="2000" b="1" dirty="0">
                <a:solidFill>
                  <a:schemeClr val="tx1">
                    <a:lumMod val="50000"/>
                    <a:lumOff val="50000"/>
                  </a:schemeClr>
                </a:solidFill>
                <a:latin typeface="Arial" panose="020B0604020202020204" pitchFamily="34" charset="0"/>
                <a:ea typeface="微軟正黑體" panose="020B0604030504040204" pitchFamily="34" charset="-120"/>
                <a:cs typeface="Arial" panose="020B0604020202020204" pitchFamily="34" charset="0"/>
              </a:rPr>
              <a:t>11</a:t>
            </a:r>
            <a:r>
              <a:rPr kumimoji="0" lang="en-US" altLang="zh-TW"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.17</a:t>
            </a:r>
            <a:endParaRPr kumimoji="0" lang="en-US" altLang="zh-TW" sz="2000" b="1" dirty="0">
              <a:solidFill>
                <a:schemeClr val="tx1">
                  <a:lumMod val="50000"/>
                  <a:lumOff val="50000"/>
                </a:schemeClr>
              </a:solidFill>
              <a:latin typeface="Arial" panose="020B0604020202020204" pitchFamily="34" charset="0"/>
              <a:ea typeface="微軟正黑體" panose="020B0604030504040204" pitchFamily="34" charset="-120"/>
              <a:cs typeface="Arial" panose="020B0604020202020204" pitchFamily="34" charset="0"/>
            </a:endParaRPr>
          </a:p>
        </p:txBody>
      </p:sp>
      <p:pic>
        <p:nvPicPr>
          <p:cNvPr id="8" name="圖片 7">
            <a:extLst>
              <a:ext uri="{FF2B5EF4-FFF2-40B4-BE49-F238E27FC236}">
                <a16:creationId xmlns:a16="http://schemas.microsoft.com/office/drawing/2014/main" id="{07C7E803-379A-64F5-4995-F608D430F984}"/>
              </a:ext>
            </a:extLst>
          </p:cNvPr>
          <p:cNvPicPr>
            <a:picLocks noChangeAspect="1"/>
          </p:cNvPicPr>
          <p:nvPr/>
        </p:nvPicPr>
        <p:blipFill>
          <a:blip r:embed="rId3"/>
          <a:stretch>
            <a:fillRect/>
          </a:stretch>
        </p:blipFill>
        <p:spPr>
          <a:xfrm>
            <a:off x="583136" y="1250384"/>
            <a:ext cx="3231910" cy="623479"/>
          </a:xfrm>
          <a:prstGeom prst="rect">
            <a:avLst/>
          </a:prstGeom>
        </p:spPr>
      </p:pic>
    </p:spTree>
    <p:extLst>
      <p:ext uri="{BB962C8B-B14F-4D97-AF65-F5344CB8AC3E}">
        <p14:creationId xmlns:p14="http://schemas.microsoft.com/office/powerpoint/2010/main" val="2681566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FA23BA9-5FD5-7BFE-C8E2-11F4461BDC79}"/>
              </a:ext>
            </a:extLst>
          </p:cNvPr>
          <p:cNvPicPr>
            <a:picLocks noChangeAspect="1"/>
          </p:cNvPicPr>
          <p:nvPr/>
        </p:nvPicPr>
        <p:blipFill rotWithShape="1">
          <a:blip r:embed="rId3"/>
          <a:srcRect t="3383"/>
          <a:stretch/>
        </p:blipFill>
        <p:spPr>
          <a:xfrm>
            <a:off x="786182" y="855773"/>
            <a:ext cx="10482865" cy="5433709"/>
          </a:xfrm>
          <a:prstGeom prst="rect">
            <a:avLst/>
          </a:prstGeom>
        </p:spPr>
      </p:pic>
      <p:sp>
        <p:nvSpPr>
          <p:cNvPr id="4" name="矩形 3">
            <a:extLst>
              <a:ext uri="{FF2B5EF4-FFF2-40B4-BE49-F238E27FC236}">
                <a16:creationId xmlns:a16="http://schemas.microsoft.com/office/drawing/2014/main" id="{18DD2101-FEB9-5899-6FB7-BFFE94A39B79}"/>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3206772-9337-BAEF-6DFD-1265314CFCBE}"/>
              </a:ext>
            </a:extLst>
          </p:cNvPr>
          <p:cNvSpPr txBox="1"/>
          <p:nvPr/>
        </p:nvSpPr>
        <p:spPr>
          <a:xfrm>
            <a:off x="786183" y="200897"/>
            <a:ext cx="7588889"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OCP Busbar V1, V2</a:t>
            </a:r>
          </a:p>
        </p:txBody>
      </p:sp>
      <p:sp>
        <p:nvSpPr>
          <p:cNvPr id="7" name="矩形 6">
            <a:extLst>
              <a:ext uri="{FF2B5EF4-FFF2-40B4-BE49-F238E27FC236}">
                <a16:creationId xmlns:a16="http://schemas.microsoft.com/office/drawing/2014/main" id="{8D476AC6-A158-53D1-5429-3BC68887F72C}"/>
              </a:ext>
            </a:extLst>
          </p:cNvPr>
          <p:cNvSpPr/>
          <p:nvPr/>
        </p:nvSpPr>
        <p:spPr>
          <a:xfrm>
            <a:off x="2202511" y="1606163"/>
            <a:ext cx="1542553" cy="16697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797C0F66-DBF0-4922-ECDE-FEBDB40427C5}"/>
              </a:ext>
            </a:extLst>
          </p:cNvPr>
          <p:cNvSpPr/>
          <p:nvPr/>
        </p:nvSpPr>
        <p:spPr>
          <a:xfrm>
            <a:off x="1424610" y="1685676"/>
            <a:ext cx="1040294" cy="1783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4DD71CB-4B9D-33A7-0B5D-376237ACEEE9}"/>
              </a:ext>
            </a:extLst>
          </p:cNvPr>
          <p:cNvSpPr txBox="1"/>
          <p:nvPr/>
        </p:nvSpPr>
        <p:spPr>
          <a:xfrm>
            <a:off x="1196670" y="1444759"/>
            <a:ext cx="3200401" cy="1836400"/>
          </a:xfrm>
          <a:prstGeom prst="rect">
            <a:avLst/>
          </a:prstGeom>
          <a:noFill/>
        </p:spPr>
        <p:txBody>
          <a:bodyPr wrap="square" rtlCol="0">
            <a:spAutoFit/>
          </a:bodyPr>
          <a:lstStyle/>
          <a:p>
            <a:pPr>
              <a:lnSpc>
                <a:spcPts val="1700"/>
              </a:lnSpc>
            </a:pPr>
            <a:r>
              <a:rPr lang="en-US" altLang="zh-TW" sz="1600" dirty="0">
                <a:solidFill>
                  <a:schemeClr val="accent6">
                    <a:lumMod val="75000"/>
                  </a:schemeClr>
                </a:solidFill>
              </a:rPr>
              <a:t>Higher power capacity, for racks featuring GPU nodes</a:t>
            </a:r>
            <a:br>
              <a:rPr lang="en-US" altLang="zh-TW" sz="1600" dirty="0">
                <a:solidFill>
                  <a:schemeClr val="accent6">
                    <a:lumMod val="75000"/>
                  </a:schemeClr>
                </a:solidFill>
              </a:rPr>
            </a:br>
            <a:endParaRPr lang="en-US" altLang="zh-TW" sz="1600" dirty="0">
              <a:solidFill>
                <a:schemeClr val="accent6">
                  <a:lumMod val="75000"/>
                </a:schemeClr>
              </a:solidFill>
            </a:endParaRPr>
          </a:p>
          <a:p>
            <a:pPr>
              <a:lnSpc>
                <a:spcPts val="1700"/>
              </a:lnSpc>
            </a:pPr>
            <a:r>
              <a:rPr lang="en-US" altLang="zh-TW" b="1" dirty="0"/>
              <a:t>3 x 12V x 80A = 2,880 W </a:t>
            </a:r>
          </a:p>
          <a:p>
            <a:pPr>
              <a:lnSpc>
                <a:spcPts val="1700"/>
              </a:lnSpc>
            </a:pPr>
            <a:r>
              <a:rPr lang="en-US" altLang="zh-TW" sz="1600" dirty="0"/>
              <a:t>to each GPU node shelf</a:t>
            </a:r>
          </a:p>
          <a:p>
            <a:pPr>
              <a:lnSpc>
                <a:spcPts val="1700"/>
              </a:lnSpc>
            </a:pPr>
            <a:r>
              <a:rPr lang="en-US" altLang="zh-TW" sz="1600" dirty="0"/>
              <a:t>Or </a:t>
            </a:r>
          </a:p>
          <a:p>
            <a:pPr>
              <a:lnSpc>
                <a:spcPts val="1700"/>
              </a:lnSpc>
            </a:pPr>
            <a:r>
              <a:rPr lang="en-US" altLang="zh-TW" sz="1600" dirty="0"/>
              <a:t>12V x 40A =480 W</a:t>
            </a:r>
          </a:p>
          <a:p>
            <a:pPr>
              <a:lnSpc>
                <a:spcPts val="1700"/>
              </a:lnSpc>
            </a:pPr>
            <a:r>
              <a:rPr lang="en-US" altLang="zh-TW" sz="1600" dirty="0"/>
              <a:t>to each compute node</a:t>
            </a:r>
          </a:p>
        </p:txBody>
      </p:sp>
      <p:sp>
        <p:nvSpPr>
          <p:cNvPr id="10" name="矩形 9">
            <a:extLst>
              <a:ext uri="{FF2B5EF4-FFF2-40B4-BE49-F238E27FC236}">
                <a16:creationId xmlns:a16="http://schemas.microsoft.com/office/drawing/2014/main" id="{7358D22B-7C2F-81BD-1D6F-995CE3ED048D}"/>
              </a:ext>
            </a:extLst>
          </p:cNvPr>
          <p:cNvSpPr/>
          <p:nvPr/>
        </p:nvSpPr>
        <p:spPr>
          <a:xfrm>
            <a:off x="6512118" y="1685676"/>
            <a:ext cx="2480807" cy="1383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B08FDFB-07BB-6BDA-98E1-2B97FBFE301D}"/>
              </a:ext>
            </a:extLst>
          </p:cNvPr>
          <p:cNvSpPr txBox="1"/>
          <p:nvPr/>
        </p:nvSpPr>
        <p:spPr>
          <a:xfrm>
            <a:off x="6407207" y="1786251"/>
            <a:ext cx="2879915" cy="1182375"/>
          </a:xfrm>
          <a:prstGeom prst="rect">
            <a:avLst/>
          </a:prstGeom>
          <a:noFill/>
        </p:spPr>
        <p:txBody>
          <a:bodyPr wrap="square" rtlCol="0">
            <a:spAutoFit/>
          </a:bodyPr>
          <a:lstStyle/>
          <a:p>
            <a:pPr>
              <a:lnSpc>
                <a:spcPts val="1700"/>
              </a:lnSpc>
            </a:pPr>
            <a:r>
              <a:rPr lang="en-US" altLang="zh-TW" sz="1600" dirty="0">
                <a:solidFill>
                  <a:schemeClr val="accent6">
                    <a:lumMod val="75000"/>
                  </a:schemeClr>
                </a:solidFill>
              </a:rPr>
              <a:t>Cost efficient design for lighter power supply requirements</a:t>
            </a:r>
            <a:br>
              <a:rPr lang="en-US" altLang="zh-TW" sz="1600" dirty="0">
                <a:solidFill>
                  <a:schemeClr val="accent6">
                    <a:lumMod val="75000"/>
                  </a:schemeClr>
                </a:solidFill>
              </a:rPr>
            </a:br>
            <a:endParaRPr lang="en-US" altLang="zh-TW" sz="1600" dirty="0">
              <a:solidFill>
                <a:schemeClr val="accent6">
                  <a:lumMod val="75000"/>
                </a:schemeClr>
              </a:solidFill>
            </a:endParaRPr>
          </a:p>
          <a:p>
            <a:pPr>
              <a:lnSpc>
                <a:spcPts val="1700"/>
              </a:lnSpc>
            </a:pPr>
            <a:r>
              <a:rPr lang="en-US" altLang="zh-TW" b="1" dirty="0"/>
              <a:t>1 x 12V x 120A = 1,440 W </a:t>
            </a:r>
            <a:r>
              <a:rPr lang="en-US" altLang="zh-TW" dirty="0"/>
              <a:t>p</a:t>
            </a:r>
            <a:r>
              <a:rPr lang="en-US" altLang="zh-TW" sz="1600" dirty="0"/>
              <a:t>er shelf</a:t>
            </a:r>
          </a:p>
        </p:txBody>
      </p:sp>
      <p:sp>
        <p:nvSpPr>
          <p:cNvPr id="11" name="矩形 10">
            <a:extLst>
              <a:ext uri="{FF2B5EF4-FFF2-40B4-BE49-F238E27FC236}">
                <a16:creationId xmlns:a16="http://schemas.microsoft.com/office/drawing/2014/main" id="{BC89BD1A-EE46-59E9-ED47-663B08070E27}"/>
              </a:ext>
            </a:extLst>
          </p:cNvPr>
          <p:cNvSpPr/>
          <p:nvPr/>
        </p:nvSpPr>
        <p:spPr>
          <a:xfrm>
            <a:off x="922953" y="871675"/>
            <a:ext cx="5040525" cy="46166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04E82582-4B31-6150-63BE-75687B549A21}"/>
              </a:ext>
            </a:extLst>
          </p:cNvPr>
          <p:cNvSpPr/>
          <p:nvPr/>
        </p:nvSpPr>
        <p:spPr>
          <a:xfrm>
            <a:off x="6056245" y="861405"/>
            <a:ext cx="5107388" cy="46166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0641506-AEDD-2A15-8ED9-22439B319B07}"/>
              </a:ext>
            </a:extLst>
          </p:cNvPr>
          <p:cNvSpPr txBox="1"/>
          <p:nvPr/>
        </p:nvSpPr>
        <p:spPr>
          <a:xfrm>
            <a:off x="2647785" y="892182"/>
            <a:ext cx="1369029" cy="400110"/>
          </a:xfrm>
          <a:prstGeom prst="rect">
            <a:avLst/>
          </a:prstGeom>
          <a:noFill/>
        </p:spPr>
        <p:txBody>
          <a:bodyPr wrap="none" rtlCol="0">
            <a:spAutoFit/>
          </a:bodyPr>
          <a:lstStyle/>
          <a:p>
            <a:r>
              <a:rPr lang="en-US" altLang="zh-TW" sz="2000" b="1" dirty="0">
                <a:solidFill>
                  <a:schemeClr val="bg1"/>
                </a:solidFill>
              </a:rPr>
              <a:t>Version 1.0</a:t>
            </a:r>
            <a:endParaRPr lang="zh-TW" altLang="en-US" sz="2000" b="1" dirty="0">
              <a:solidFill>
                <a:schemeClr val="bg1"/>
              </a:solidFill>
            </a:endParaRPr>
          </a:p>
        </p:txBody>
      </p:sp>
      <p:sp>
        <p:nvSpPr>
          <p:cNvPr id="14" name="文字方塊 13">
            <a:extLst>
              <a:ext uri="{FF2B5EF4-FFF2-40B4-BE49-F238E27FC236}">
                <a16:creationId xmlns:a16="http://schemas.microsoft.com/office/drawing/2014/main" id="{3B8991D2-C7A2-DE03-255E-D16606B3EC4F}"/>
              </a:ext>
            </a:extLst>
          </p:cNvPr>
          <p:cNvSpPr txBox="1"/>
          <p:nvPr/>
        </p:nvSpPr>
        <p:spPr>
          <a:xfrm>
            <a:off x="7933636" y="892182"/>
            <a:ext cx="1369029" cy="400110"/>
          </a:xfrm>
          <a:prstGeom prst="rect">
            <a:avLst/>
          </a:prstGeom>
          <a:noFill/>
        </p:spPr>
        <p:txBody>
          <a:bodyPr wrap="none" rtlCol="0">
            <a:spAutoFit/>
          </a:bodyPr>
          <a:lstStyle/>
          <a:p>
            <a:r>
              <a:rPr lang="en-US" altLang="zh-TW" sz="2000" b="1" dirty="0">
                <a:solidFill>
                  <a:schemeClr val="bg1"/>
                </a:solidFill>
              </a:rPr>
              <a:t>Version 2.0</a:t>
            </a:r>
            <a:endParaRPr lang="zh-TW" altLang="en-US" sz="2000" b="1" dirty="0">
              <a:solidFill>
                <a:schemeClr val="bg1"/>
              </a:solidFill>
            </a:endParaRPr>
          </a:p>
        </p:txBody>
      </p:sp>
    </p:spTree>
    <p:extLst>
      <p:ext uri="{BB962C8B-B14F-4D97-AF65-F5344CB8AC3E}">
        <p14:creationId xmlns:p14="http://schemas.microsoft.com/office/powerpoint/2010/main" val="1922050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B5F56BD8-B06F-7A50-BE1B-DBED43A98C8B}"/>
              </a:ext>
            </a:extLst>
          </p:cNvPr>
          <p:cNvPicPr>
            <a:picLocks noChangeAspect="1"/>
          </p:cNvPicPr>
          <p:nvPr/>
        </p:nvPicPr>
        <p:blipFill>
          <a:blip r:embed="rId3"/>
          <a:stretch>
            <a:fillRect/>
          </a:stretch>
        </p:blipFill>
        <p:spPr>
          <a:xfrm>
            <a:off x="6418650" y="1135275"/>
            <a:ext cx="5272263" cy="4284948"/>
          </a:xfrm>
          <a:prstGeom prst="rect">
            <a:avLst/>
          </a:prstGeom>
          <a:ln>
            <a:noFill/>
          </a:ln>
        </p:spPr>
      </p:pic>
      <p:sp>
        <p:nvSpPr>
          <p:cNvPr id="7" name="文字方塊 6">
            <a:extLst>
              <a:ext uri="{FF2B5EF4-FFF2-40B4-BE49-F238E27FC236}">
                <a16:creationId xmlns:a16="http://schemas.microsoft.com/office/drawing/2014/main" id="{5B8CDECC-A258-02A1-D2FB-037B99B5678B}"/>
              </a:ext>
            </a:extLst>
          </p:cNvPr>
          <p:cNvSpPr txBox="1"/>
          <p:nvPr/>
        </p:nvSpPr>
        <p:spPr>
          <a:xfrm>
            <a:off x="786184" y="194073"/>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Shelf Mounting for Option 2 </a:t>
            </a:r>
          </a:p>
        </p:txBody>
      </p:sp>
      <p:sp>
        <p:nvSpPr>
          <p:cNvPr id="8" name="文字方塊 7">
            <a:extLst>
              <a:ext uri="{FF2B5EF4-FFF2-40B4-BE49-F238E27FC236}">
                <a16:creationId xmlns:a16="http://schemas.microsoft.com/office/drawing/2014/main" id="{39AC1C4C-8198-DD67-779F-13D681BA0B76}"/>
              </a:ext>
            </a:extLst>
          </p:cNvPr>
          <p:cNvSpPr txBox="1"/>
          <p:nvPr/>
        </p:nvSpPr>
        <p:spPr>
          <a:xfrm>
            <a:off x="603444" y="1730274"/>
            <a:ext cx="5590622" cy="1995867"/>
          </a:xfrm>
          <a:prstGeom prst="rect">
            <a:avLst/>
          </a:prstGeom>
          <a:noFill/>
        </p:spPr>
        <p:txBody>
          <a:bodyPr wrap="square">
            <a:spAutoFit/>
          </a:bodyPr>
          <a:lstStyle/>
          <a:p>
            <a:pPr>
              <a:lnSpc>
                <a:spcPts val="2500"/>
              </a:lnSpc>
            </a:pPr>
            <a:r>
              <a:rPr lang="en-US" altLang="zh-TW" sz="2000" b="0" i="0" u="none" strike="noStrike" baseline="0" dirty="0">
                <a:latin typeface="Times New Roman" panose="02020603050405020304" pitchFamily="18" charset="0"/>
                <a:cs typeface="Times New Roman" panose="02020603050405020304" pitchFamily="18" charset="0"/>
              </a:rPr>
              <a:t>The following three features are located on the inside walls at every ½ OU (24mm) :</a:t>
            </a:r>
            <a:br>
              <a:rPr lang="en-US" altLang="zh-TW" sz="2000" b="0" i="0" u="none" strike="noStrike" baseline="0" dirty="0">
                <a:latin typeface="Times New Roman" panose="02020603050405020304" pitchFamily="18" charset="0"/>
                <a:cs typeface="Times New Roman" panose="02020603050405020304" pitchFamily="18" charset="0"/>
              </a:rPr>
            </a:br>
            <a:endParaRPr lang="en-US" altLang="zh-TW" sz="2000" b="0" i="0" u="none" strike="noStrike" baseline="0" dirty="0">
              <a:latin typeface="Times New Roman" panose="02020603050405020304" pitchFamily="18" charset="0"/>
              <a:cs typeface="Times New Roman" panose="02020603050405020304" pitchFamily="18" charset="0"/>
            </a:endParaRPr>
          </a:p>
          <a:p>
            <a:pPr marL="342900" indent="-342900">
              <a:lnSpc>
                <a:spcPts val="2500"/>
              </a:lnSpc>
              <a:buFont typeface="+mj-lt"/>
              <a:buAutoNum type="arabicPeriod"/>
            </a:pPr>
            <a:r>
              <a:rPr lang="en-US" altLang="zh-TW" sz="2000" dirty="0">
                <a:latin typeface="Times New Roman" panose="02020603050405020304" pitchFamily="18" charset="0"/>
                <a:cs typeface="Times New Roman" panose="02020603050405020304" pitchFamily="18" charset="0"/>
              </a:rPr>
              <a:t>M4 Thread (locating dimension for payload) Datum A</a:t>
            </a:r>
          </a:p>
          <a:p>
            <a:pPr marL="342900" indent="-342900">
              <a:lnSpc>
                <a:spcPts val="2500"/>
              </a:lnSpc>
              <a:buFont typeface="+mj-lt"/>
              <a:buAutoNum type="arabicPeriod"/>
            </a:pPr>
            <a:r>
              <a:rPr lang="en-US" altLang="zh-TW" sz="2000" dirty="0">
                <a:latin typeface="Times New Roman" panose="02020603050405020304" pitchFamily="18" charset="0"/>
                <a:cs typeface="Times New Roman" panose="02020603050405020304" pitchFamily="18" charset="0"/>
              </a:rPr>
              <a:t>M6 Thread</a:t>
            </a:r>
          </a:p>
        </p:txBody>
      </p:sp>
      <p:sp>
        <p:nvSpPr>
          <p:cNvPr id="9" name="橢圓 8">
            <a:extLst>
              <a:ext uri="{FF2B5EF4-FFF2-40B4-BE49-F238E27FC236}">
                <a16:creationId xmlns:a16="http://schemas.microsoft.com/office/drawing/2014/main" id="{51DC502E-4B35-3EEB-D266-C005593E86A0}"/>
              </a:ext>
            </a:extLst>
          </p:cNvPr>
          <p:cNvSpPr/>
          <p:nvPr/>
        </p:nvSpPr>
        <p:spPr>
          <a:xfrm>
            <a:off x="9778621" y="2579426"/>
            <a:ext cx="293427" cy="3002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10" name="橢圓 9">
            <a:extLst>
              <a:ext uri="{FF2B5EF4-FFF2-40B4-BE49-F238E27FC236}">
                <a16:creationId xmlns:a16="http://schemas.microsoft.com/office/drawing/2014/main" id="{A8BD5E33-6D9F-6FA4-4FB4-BE25513E032E}"/>
              </a:ext>
            </a:extLst>
          </p:cNvPr>
          <p:cNvSpPr/>
          <p:nvPr/>
        </p:nvSpPr>
        <p:spPr>
          <a:xfrm>
            <a:off x="9925334" y="2090381"/>
            <a:ext cx="293427" cy="3002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Tree>
    <p:extLst>
      <p:ext uri="{BB962C8B-B14F-4D97-AF65-F5344CB8AC3E}">
        <p14:creationId xmlns:p14="http://schemas.microsoft.com/office/powerpoint/2010/main" val="609535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aton Open Rack v3 (ORV3)-compatible Solutions Announced - StorageReview.com">
            <a:extLst>
              <a:ext uri="{FF2B5EF4-FFF2-40B4-BE49-F238E27FC236}">
                <a16:creationId xmlns:a16="http://schemas.microsoft.com/office/drawing/2014/main" id="{BE11A27E-995E-308F-23B0-1841FFDB8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26" b="3503"/>
          <a:stretch/>
        </p:blipFill>
        <p:spPr bwMode="auto">
          <a:xfrm>
            <a:off x="8905826" y="194073"/>
            <a:ext cx="3116029" cy="581474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3CAEC32-2C3F-284F-2867-BF37B012DD3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D9362200-4F46-145C-9A63-4192E4C46083}"/>
              </a:ext>
            </a:extLst>
          </p:cNvPr>
          <p:cNvSpPr txBox="1"/>
          <p:nvPr/>
        </p:nvSpPr>
        <p:spPr>
          <a:xfrm>
            <a:off x="786184" y="194073"/>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ORv3 Power Shelf Features</a:t>
            </a:r>
          </a:p>
        </p:txBody>
      </p:sp>
      <p:sp>
        <p:nvSpPr>
          <p:cNvPr id="6" name="文字方塊 5">
            <a:extLst>
              <a:ext uri="{FF2B5EF4-FFF2-40B4-BE49-F238E27FC236}">
                <a16:creationId xmlns:a16="http://schemas.microsoft.com/office/drawing/2014/main" id="{FBAA35C1-3079-816B-503A-15C695340615}"/>
              </a:ext>
            </a:extLst>
          </p:cNvPr>
          <p:cNvSpPr txBox="1"/>
          <p:nvPr/>
        </p:nvSpPr>
        <p:spPr>
          <a:xfrm>
            <a:off x="1068698" y="828765"/>
            <a:ext cx="7348317" cy="1762662"/>
          </a:xfrm>
          <a:prstGeom prst="rect">
            <a:avLst/>
          </a:prstGeom>
          <a:noFill/>
        </p:spPr>
        <p:txBody>
          <a:bodyPr wrap="square" rtlCol="0">
            <a:spAutoFit/>
          </a:bodyPr>
          <a:lstStyle/>
          <a:p>
            <a:pPr>
              <a:lnSpc>
                <a:spcPts val="2200"/>
              </a:lnSpc>
            </a:pPr>
            <a:r>
              <a:rPr lang="en-US" altLang="zh-TW" b="1" dirty="0">
                <a:latin typeface="Times New Roman" panose="02020603050405020304" pitchFamily="18" charset="0"/>
                <a:cs typeface="Times New Roman" panose="02020603050405020304" pitchFamily="18" charset="0"/>
              </a:rPr>
              <a:t>One power zone with 48V output distribution, modular design</a:t>
            </a:r>
            <a:br>
              <a:rPr lang="en-US" altLang="zh-TW" sz="1600" dirty="0">
                <a:latin typeface="Times New Roman" panose="02020603050405020304" pitchFamily="18" charset="0"/>
                <a:cs typeface="Times New Roman" panose="02020603050405020304" pitchFamily="18" charset="0"/>
              </a:rPr>
            </a:br>
            <a:r>
              <a:rPr lang="en-US" altLang="zh-TW" sz="1200" dirty="0">
                <a:latin typeface="Times New Roman" panose="02020603050405020304" pitchFamily="18" charset="0"/>
                <a:cs typeface="Times New Roman" panose="02020603050405020304" pitchFamily="18" charset="0"/>
              </a:rPr>
              <a:t>Add more power and / or backup as needed.</a:t>
            </a:r>
            <a:br>
              <a:rPr lang="en-US" altLang="zh-TW" sz="1200" dirty="0">
                <a:latin typeface="Times New Roman" panose="02020603050405020304" pitchFamily="18" charset="0"/>
                <a:cs typeface="Times New Roman" panose="02020603050405020304" pitchFamily="18" charset="0"/>
              </a:rPr>
            </a:br>
            <a:r>
              <a:rPr lang="en-US" altLang="zh-TW" sz="1200" dirty="0">
                <a:latin typeface="Times New Roman" panose="02020603050405020304" pitchFamily="18" charset="0"/>
                <a:cs typeface="Times New Roman" panose="02020603050405020304" pitchFamily="18" charset="0"/>
              </a:rPr>
              <a:t>Can be placed anywhere in the rack.</a:t>
            </a:r>
          </a:p>
          <a:p>
            <a:pPr>
              <a:lnSpc>
                <a:spcPts val="2200"/>
              </a:lnSpc>
            </a:pPr>
            <a:r>
              <a:rPr lang="en-US" altLang="zh-TW" b="1" dirty="0">
                <a:latin typeface="Times New Roman" panose="02020603050405020304" pitchFamily="18" charset="0"/>
                <a:cs typeface="Times New Roman" panose="02020603050405020304" pitchFamily="18" charset="0"/>
              </a:rPr>
              <a:t>Independent Power &amp; Battery Systems</a:t>
            </a:r>
            <a:br>
              <a:rPr lang="en-US" altLang="zh-TW" sz="16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Higher reliability and flexibility.</a:t>
            </a:r>
          </a:p>
          <a:p>
            <a:pPr>
              <a:lnSpc>
                <a:spcPts val="2200"/>
              </a:lnSpc>
            </a:pPr>
            <a:r>
              <a:rPr lang="en-US" altLang="zh-TW" b="1" dirty="0">
                <a:latin typeface="Times New Roman" panose="02020603050405020304" pitchFamily="18" charset="0"/>
                <a:cs typeface="Times New Roman" panose="02020603050405020304" pitchFamily="18" charset="0"/>
              </a:rPr>
              <a:t>Universal 7-pin AC power input allows different AC voltage configs</a:t>
            </a:r>
          </a:p>
        </p:txBody>
      </p:sp>
      <p:pic>
        <p:nvPicPr>
          <p:cNvPr id="8" name="圖片 7">
            <a:extLst>
              <a:ext uri="{FF2B5EF4-FFF2-40B4-BE49-F238E27FC236}">
                <a16:creationId xmlns:a16="http://schemas.microsoft.com/office/drawing/2014/main" id="{BAC67D8F-987D-7BA1-0C4A-D3108D41A43D}"/>
              </a:ext>
            </a:extLst>
          </p:cNvPr>
          <p:cNvPicPr>
            <a:picLocks noChangeAspect="1"/>
          </p:cNvPicPr>
          <p:nvPr/>
        </p:nvPicPr>
        <p:blipFill rotWithShape="1">
          <a:blip r:embed="rId4"/>
          <a:srcRect l="5395" t="3327" r="2459" b="4189"/>
          <a:stretch/>
        </p:blipFill>
        <p:spPr>
          <a:xfrm>
            <a:off x="717722" y="3108904"/>
            <a:ext cx="4245681" cy="2766242"/>
          </a:xfrm>
          <a:prstGeom prst="rect">
            <a:avLst/>
          </a:prstGeom>
        </p:spPr>
      </p:pic>
      <p:sp>
        <p:nvSpPr>
          <p:cNvPr id="11" name="矩形 10">
            <a:extLst>
              <a:ext uri="{FF2B5EF4-FFF2-40B4-BE49-F238E27FC236}">
                <a16:creationId xmlns:a16="http://schemas.microsoft.com/office/drawing/2014/main" id="{C664E000-06CB-0DE2-C93B-70E983A217DB}"/>
              </a:ext>
            </a:extLst>
          </p:cNvPr>
          <p:cNvSpPr/>
          <p:nvPr/>
        </p:nvSpPr>
        <p:spPr>
          <a:xfrm>
            <a:off x="9182636" y="2989074"/>
            <a:ext cx="2007433" cy="489397"/>
          </a:xfrm>
          <a:prstGeom prst="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122" name="Picture 2" descr="Battery ">
            <a:extLst>
              <a:ext uri="{FF2B5EF4-FFF2-40B4-BE49-F238E27FC236}">
                <a16:creationId xmlns:a16="http://schemas.microsoft.com/office/drawing/2014/main" id="{76F9CCA5-FF07-EE38-D7D7-72D1B43902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51389" y="1519750"/>
            <a:ext cx="469590" cy="4695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igh voltage ">
            <a:extLst>
              <a:ext uri="{FF2B5EF4-FFF2-40B4-BE49-F238E27FC236}">
                <a16:creationId xmlns:a16="http://schemas.microsoft.com/office/drawing/2014/main" id="{D736DA83-C355-0999-8242-FFC9EDBFB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390" y="765156"/>
            <a:ext cx="469590" cy="4695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Server ">
            <a:extLst>
              <a:ext uri="{FF2B5EF4-FFF2-40B4-BE49-F238E27FC236}">
                <a16:creationId xmlns:a16="http://schemas.microsoft.com/office/drawing/2014/main" id="{29AC398C-D667-10B4-71B1-B722A344B9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687" y="2162246"/>
            <a:ext cx="469590" cy="469590"/>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796CAF92-A76F-A0BB-C016-192FA158244B}"/>
              </a:ext>
            </a:extLst>
          </p:cNvPr>
          <p:cNvPicPr>
            <a:picLocks noChangeAspect="1"/>
          </p:cNvPicPr>
          <p:nvPr/>
        </p:nvPicPr>
        <p:blipFill>
          <a:blip r:embed="rId8"/>
          <a:stretch>
            <a:fillRect/>
          </a:stretch>
        </p:blipFill>
        <p:spPr>
          <a:xfrm>
            <a:off x="5091996" y="2703398"/>
            <a:ext cx="3352169" cy="3577255"/>
          </a:xfrm>
          <a:prstGeom prst="rect">
            <a:avLst/>
          </a:prstGeom>
        </p:spPr>
      </p:pic>
    </p:spTree>
    <p:extLst>
      <p:ext uri="{BB962C8B-B14F-4D97-AF65-F5344CB8AC3E}">
        <p14:creationId xmlns:p14="http://schemas.microsoft.com/office/powerpoint/2010/main" val="47246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圓角 13">
            <a:extLst>
              <a:ext uri="{FF2B5EF4-FFF2-40B4-BE49-F238E27FC236}">
                <a16:creationId xmlns:a16="http://schemas.microsoft.com/office/drawing/2014/main" id="{DC98D4FB-4C85-88B2-C1C5-9C8ECC96243C}"/>
              </a:ext>
            </a:extLst>
          </p:cNvPr>
          <p:cNvSpPr/>
          <p:nvPr/>
        </p:nvSpPr>
        <p:spPr>
          <a:xfrm>
            <a:off x="542401" y="965924"/>
            <a:ext cx="5304604" cy="5254580"/>
          </a:xfrm>
          <a:prstGeom prst="roundRect">
            <a:avLst>
              <a:gd name="adj" fmla="val 2072"/>
            </a:avLst>
          </a:prstGeom>
          <a:noFill/>
          <a:ln>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934C5514-A3D8-C2FF-AD9E-EEA6C3CC7696}"/>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8943C2B4-2FE5-F1A5-8A65-9E9AF5436966}"/>
              </a:ext>
            </a:extLst>
          </p:cNvPr>
          <p:cNvSpPr txBox="1"/>
          <p:nvPr/>
        </p:nvSpPr>
        <p:spPr>
          <a:xfrm>
            <a:off x="786184" y="194073"/>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ORv3 Power Shelf – Front / Rear</a:t>
            </a:r>
          </a:p>
        </p:txBody>
      </p:sp>
      <p:grpSp>
        <p:nvGrpSpPr>
          <p:cNvPr id="9" name="群組 8">
            <a:extLst>
              <a:ext uri="{FF2B5EF4-FFF2-40B4-BE49-F238E27FC236}">
                <a16:creationId xmlns:a16="http://schemas.microsoft.com/office/drawing/2014/main" id="{F1FA60B9-832B-D7F2-43C7-F9D040E4BC6D}"/>
              </a:ext>
            </a:extLst>
          </p:cNvPr>
          <p:cNvGrpSpPr/>
          <p:nvPr/>
        </p:nvGrpSpPr>
        <p:grpSpPr>
          <a:xfrm>
            <a:off x="979036" y="1242614"/>
            <a:ext cx="4423648" cy="2375438"/>
            <a:chOff x="339436" y="975436"/>
            <a:chExt cx="6094991" cy="3175733"/>
          </a:xfrm>
        </p:grpSpPr>
        <p:pic>
          <p:nvPicPr>
            <p:cNvPr id="3" name="圖片 2">
              <a:extLst>
                <a:ext uri="{FF2B5EF4-FFF2-40B4-BE49-F238E27FC236}">
                  <a16:creationId xmlns:a16="http://schemas.microsoft.com/office/drawing/2014/main" id="{E03BDDDC-87D8-B219-AD38-848194C097A5}"/>
                </a:ext>
              </a:extLst>
            </p:cNvPr>
            <p:cNvPicPr>
              <a:picLocks noChangeAspect="1"/>
            </p:cNvPicPr>
            <p:nvPr/>
          </p:nvPicPr>
          <p:blipFill rotWithShape="1">
            <a:blip r:embed="rId3"/>
            <a:srcRect l="3216" r="2501"/>
            <a:stretch/>
          </p:blipFill>
          <p:spPr>
            <a:xfrm>
              <a:off x="339436" y="975436"/>
              <a:ext cx="6094991" cy="3175733"/>
            </a:xfrm>
            <a:prstGeom prst="rect">
              <a:avLst/>
            </a:prstGeom>
          </p:spPr>
        </p:pic>
        <p:sp>
          <p:nvSpPr>
            <p:cNvPr id="8" name="矩形 7">
              <a:extLst>
                <a:ext uri="{FF2B5EF4-FFF2-40B4-BE49-F238E27FC236}">
                  <a16:creationId xmlns:a16="http://schemas.microsoft.com/office/drawing/2014/main" id="{D57EBB7C-9F19-8C8C-D840-9C729629F10A}"/>
                </a:ext>
              </a:extLst>
            </p:cNvPr>
            <p:cNvSpPr/>
            <p:nvPr/>
          </p:nvSpPr>
          <p:spPr>
            <a:xfrm>
              <a:off x="339436" y="975436"/>
              <a:ext cx="3425438"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 name="圖片 4">
            <a:extLst>
              <a:ext uri="{FF2B5EF4-FFF2-40B4-BE49-F238E27FC236}">
                <a16:creationId xmlns:a16="http://schemas.microsoft.com/office/drawing/2014/main" id="{CBB67903-2E3C-B33F-F826-D5316DB41976}"/>
              </a:ext>
            </a:extLst>
          </p:cNvPr>
          <p:cNvPicPr>
            <a:picLocks noChangeAspect="1"/>
          </p:cNvPicPr>
          <p:nvPr/>
        </p:nvPicPr>
        <p:blipFill rotWithShape="1">
          <a:blip r:embed="rId4"/>
          <a:srcRect l="2491" t="14160" r="3474" b="2658"/>
          <a:stretch/>
        </p:blipFill>
        <p:spPr>
          <a:xfrm>
            <a:off x="6396155" y="1336656"/>
            <a:ext cx="4932711" cy="2225989"/>
          </a:xfrm>
          <a:prstGeom prst="rect">
            <a:avLst/>
          </a:prstGeom>
        </p:spPr>
      </p:pic>
      <p:sp>
        <p:nvSpPr>
          <p:cNvPr id="10" name="文字方塊 9">
            <a:extLst>
              <a:ext uri="{FF2B5EF4-FFF2-40B4-BE49-F238E27FC236}">
                <a16:creationId xmlns:a16="http://schemas.microsoft.com/office/drawing/2014/main" id="{140A0A44-58A2-4089-C9B9-5A0025FE4628}"/>
              </a:ext>
            </a:extLst>
          </p:cNvPr>
          <p:cNvSpPr txBox="1"/>
          <p:nvPr/>
        </p:nvSpPr>
        <p:spPr>
          <a:xfrm>
            <a:off x="521939" y="813883"/>
            <a:ext cx="5364821" cy="400110"/>
          </a:xfrm>
          <a:prstGeom prst="rect">
            <a:avLst/>
          </a:prstGeom>
          <a:solidFill>
            <a:schemeClr val="accent4">
              <a:lumMod val="20000"/>
              <a:lumOff val="80000"/>
            </a:schemeClr>
          </a:solidFill>
        </p:spPr>
        <p:txBody>
          <a:bodyPr wrap="square">
            <a:spAutoFit/>
          </a:bodyPr>
          <a:lstStyle/>
          <a:p>
            <a:pPr algn="ctr"/>
            <a:r>
              <a:rPr lang="en-US" altLang="zh-TW" sz="2000" b="1" i="0" dirty="0">
                <a:effectLst/>
                <a:latin typeface="Times New Roman" panose="02020603050405020304" pitchFamily="18" charset="0"/>
                <a:cs typeface="Times New Roman" panose="02020603050405020304" pitchFamily="18" charset="0"/>
              </a:rPr>
              <a:t>ORv3 Power Shelf Front</a:t>
            </a:r>
          </a:p>
        </p:txBody>
      </p:sp>
      <p:pic>
        <p:nvPicPr>
          <p:cNvPr id="13" name="圖片 12">
            <a:extLst>
              <a:ext uri="{FF2B5EF4-FFF2-40B4-BE49-F238E27FC236}">
                <a16:creationId xmlns:a16="http://schemas.microsoft.com/office/drawing/2014/main" id="{F4947CEE-5E64-0601-A088-6558189F1D3B}"/>
              </a:ext>
            </a:extLst>
          </p:cNvPr>
          <p:cNvPicPr>
            <a:picLocks noChangeAspect="1"/>
          </p:cNvPicPr>
          <p:nvPr/>
        </p:nvPicPr>
        <p:blipFill rotWithShape="1">
          <a:blip r:embed="rId5"/>
          <a:srcRect b="18327"/>
          <a:stretch/>
        </p:blipFill>
        <p:spPr>
          <a:xfrm>
            <a:off x="6376838" y="3588877"/>
            <a:ext cx="4932711" cy="2589906"/>
          </a:xfrm>
          <a:prstGeom prst="rect">
            <a:avLst/>
          </a:prstGeom>
        </p:spPr>
      </p:pic>
      <p:pic>
        <p:nvPicPr>
          <p:cNvPr id="5122" name="Picture 2" descr="Deploying Open Compute rack and power architectures (ORV3)">
            <a:extLst>
              <a:ext uri="{FF2B5EF4-FFF2-40B4-BE49-F238E27FC236}">
                <a16:creationId xmlns:a16="http://schemas.microsoft.com/office/drawing/2014/main" id="{DEB1971A-DB7C-882A-2E3A-61321442F1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4" t="5793" r="2172" b="10973"/>
          <a:stretch/>
        </p:blipFill>
        <p:spPr bwMode="auto">
          <a:xfrm>
            <a:off x="979035" y="3715735"/>
            <a:ext cx="4423648" cy="229755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DBC16676-7F8D-7E75-98FF-547793194CF9}"/>
              </a:ext>
            </a:extLst>
          </p:cNvPr>
          <p:cNvSpPr/>
          <p:nvPr/>
        </p:nvSpPr>
        <p:spPr>
          <a:xfrm>
            <a:off x="6181854" y="965924"/>
            <a:ext cx="5304604" cy="5217196"/>
          </a:xfrm>
          <a:prstGeom prst="roundRect">
            <a:avLst>
              <a:gd name="adj" fmla="val 2348"/>
            </a:avLst>
          </a:prstGeom>
          <a:noFill/>
          <a:ln>
            <a:solidFill>
              <a:schemeClr val="accent4"/>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B4EEE3E6-392A-BF03-1FC7-A46B024C396C}"/>
              </a:ext>
            </a:extLst>
          </p:cNvPr>
          <p:cNvSpPr txBox="1"/>
          <p:nvPr/>
        </p:nvSpPr>
        <p:spPr>
          <a:xfrm>
            <a:off x="6181854" y="792875"/>
            <a:ext cx="5304604" cy="400110"/>
          </a:xfrm>
          <a:prstGeom prst="rect">
            <a:avLst/>
          </a:prstGeom>
          <a:solidFill>
            <a:schemeClr val="accent4">
              <a:lumMod val="20000"/>
              <a:lumOff val="80000"/>
            </a:schemeClr>
          </a:solidFill>
        </p:spPr>
        <p:txBody>
          <a:bodyPr wrap="square">
            <a:spAutoFit/>
          </a:bodyPr>
          <a:lstStyle/>
          <a:p>
            <a:pPr algn="ctr"/>
            <a:r>
              <a:rPr lang="en-US" altLang="zh-TW" sz="2000" b="1" i="0" dirty="0">
                <a:effectLst/>
                <a:latin typeface="Times New Roman" panose="02020603050405020304" pitchFamily="18" charset="0"/>
                <a:cs typeface="Times New Roman" panose="02020603050405020304" pitchFamily="18" charset="0"/>
              </a:rPr>
              <a:t>ORv3 Power Shelf Rear</a:t>
            </a:r>
          </a:p>
        </p:txBody>
      </p:sp>
    </p:spTree>
    <p:extLst>
      <p:ext uri="{BB962C8B-B14F-4D97-AF65-F5344CB8AC3E}">
        <p14:creationId xmlns:p14="http://schemas.microsoft.com/office/powerpoint/2010/main" val="3710875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EFC9DAE-30FD-6754-AE44-973A725E3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6" t="12863" r="4983" b="31267"/>
          <a:stretch/>
        </p:blipFill>
        <p:spPr bwMode="auto">
          <a:xfrm>
            <a:off x="991869" y="721216"/>
            <a:ext cx="10360858" cy="37658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F5C8F9-697E-4207-D278-CC09F05C729E}"/>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EFA503B2-35EC-080D-C801-C261E95D18F3}"/>
              </a:ext>
            </a:extLst>
          </p:cNvPr>
          <p:cNvSpPr txBox="1"/>
          <p:nvPr/>
        </p:nvSpPr>
        <p:spPr>
          <a:xfrm>
            <a:off x="786184" y="194073"/>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ORv3 Power Shelf – Benefit </a:t>
            </a:r>
          </a:p>
        </p:txBody>
      </p:sp>
      <p:grpSp>
        <p:nvGrpSpPr>
          <p:cNvPr id="7" name="群組 6">
            <a:extLst>
              <a:ext uri="{FF2B5EF4-FFF2-40B4-BE49-F238E27FC236}">
                <a16:creationId xmlns:a16="http://schemas.microsoft.com/office/drawing/2014/main" id="{E280EA2A-E5A8-CBD0-6C22-CCBAA9EB1A52}"/>
              </a:ext>
            </a:extLst>
          </p:cNvPr>
          <p:cNvGrpSpPr/>
          <p:nvPr/>
        </p:nvGrpSpPr>
        <p:grpSpPr>
          <a:xfrm>
            <a:off x="2382591" y="4733336"/>
            <a:ext cx="6941713" cy="1307940"/>
            <a:chOff x="2704563" y="4945837"/>
            <a:chExt cx="6941713" cy="1307940"/>
          </a:xfrm>
        </p:grpSpPr>
        <p:sp>
          <p:nvSpPr>
            <p:cNvPr id="6" name="矩形: 圓角 5">
              <a:extLst>
                <a:ext uri="{FF2B5EF4-FFF2-40B4-BE49-F238E27FC236}">
                  <a16:creationId xmlns:a16="http://schemas.microsoft.com/office/drawing/2014/main" id="{B03E9FB7-EA71-E524-6CFD-65AA27AD4F25}"/>
                </a:ext>
              </a:extLst>
            </p:cNvPr>
            <p:cNvSpPr/>
            <p:nvPr/>
          </p:nvSpPr>
          <p:spPr>
            <a:xfrm>
              <a:off x="2704563" y="4965154"/>
              <a:ext cx="6941713" cy="1288623"/>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42D8189F-8809-0FA0-2A17-B988E648A456}"/>
                </a:ext>
              </a:extLst>
            </p:cNvPr>
            <p:cNvSpPr txBox="1"/>
            <p:nvPr/>
          </p:nvSpPr>
          <p:spPr>
            <a:xfrm>
              <a:off x="3056928" y="4945837"/>
              <a:ext cx="6407395" cy="1240532"/>
            </a:xfrm>
            <a:prstGeom prst="rect">
              <a:avLst/>
            </a:prstGeom>
            <a:noFill/>
          </p:spPr>
          <p:txBody>
            <a:bodyPr wrap="none" rtlCol="0">
              <a:spAutoFit/>
            </a:bodyPr>
            <a:lstStyle/>
            <a:p>
              <a:pPr>
                <a:lnSpc>
                  <a:spcPts val="2300"/>
                </a:lnSpc>
              </a:pPr>
              <a:r>
                <a:rPr lang="en-US" altLang="zh-TW" sz="2000" b="1" dirty="0">
                  <a:solidFill>
                    <a:srgbClr val="0070C0"/>
                  </a:solidFill>
                  <a:latin typeface="Times New Roman" panose="02020603050405020304" pitchFamily="18" charset="0"/>
                  <a:cs typeface="Times New Roman" panose="02020603050405020304" pitchFamily="18" charset="0"/>
                </a:rPr>
                <a:t>Benefit</a:t>
              </a:r>
            </a:p>
            <a:p>
              <a:pPr marL="342900" indent="-342900">
                <a:lnSpc>
                  <a:spcPts val="2300"/>
                </a:lnSpc>
                <a:buFont typeface="Wingdings" panose="05000000000000000000" pitchFamily="2" charset="2"/>
                <a:buAutoNum type="circleNumWdWhitePlain"/>
              </a:pPr>
              <a:r>
                <a:rPr lang="en-US" altLang="zh-TW" sz="1400" b="1" dirty="0">
                  <a:latin typeface="Times New Roman" panose="02020603050405020304" pitchFamily="18" charset="0"/>
                  <a:cs typeface="Times New Roman" panose="02020603050405020304" pitchFamily="18" charset="0"/>
                </a:rPr>
                <a:t>Less Power Cables</a:t>
              </a:r>
              <a:r>
                <a:rPr lang="en-US" altLang="zh-TW" sz="1400" dirty="0">
                  <a:latin typeface="Times New Roman" panose="02020603050405020304" pitchFamily="18" charset="0"/>
                  <a:cs typeface="Times New Roman" panose="02020603050405020304" pitchFamily="18" charset="0"/>
                </a:rPr>
                <a:t>: Better Management and Reduce Points of Failure </a:t>
              </a:r>
            </a:p>
            <a:p>
              <a:pPr marL="342900" indent="-342900">
                <a:lnSpc>
                  <a:spcPts val="2300"/>
                </a:lnSpc>
                <a:buFont typeface="Wingdings" panose="05000000000000000000" pitchFamily="2" charset="2"/>
                <a:buAutoNum type="circleNumWdWhitePlain"/>
              </a:pPr>
              <a:r>
                <a:rPr lang="en-US" altLang="zh-TW" sz="1400" b="1" dirty="0">
                  <a:latin typeface="Times New Roman" panose="02020603050405020304" pitchFamily="18" charset="0"/>
                  <a:cs typeface="Times New Roman" panose="02020603050405020304" pitchFamily="18" charset="0"/>
                </a:rPr>
                <a:t>Efficient Power Module : </a:t>
              </a:r>
              <a:r>
                <a:rPr lang="en-US" altLang="zh-TW" sz="1400" dirty="0">
                  <a:latin typeface="Times New Roman" panose="02020603050405020304" pitchFamily="18" charset="0"/>
                  <a:cs typeface="Times New Roman" panose="02020603050405020304" pitchFamily="18" charset="0"/>
                </a:rPr>
                <a:t>Better Power Efficiency and Reduce Points of Failure </a:t>
              </a:r>
            </a:p>
            <a:p>
              <a:pPr marL="342900" indent="-342900">
                <a:lnSpc>
                  <a:spcPts val="2300"/>
                </a:lnSpc>
                <a:buFont typeface="Wingdings" panose="05000000000000000000" pitchFamily="2" charset="2"/>
                <a:buAutoNum type="circleNumWdWhitePlain"/>
              </a:pPr>
              <a:r>
                <a:rPr lang="en-US" altLang="zh-TW" sz="1400" b="1" dirty="0">
                  <a:latin typeface="Times New Roman" panose="02020603050405020304" pitchFamily="18" charset="0"/>
                  <a:cs typeface="Times New Roman" panose="02020603050405020304" pitchFamily="18" charset="0"/>
                </a:rPr>
                <a:t>Easy Maintenance : </a:t>
              </a:r>
              <a:r>
                <a:rPr lang="en-US" altLang="zh-TW" sz="1400" dirty="0">
                  <a:latin typeface="Times New Roman" panose="02020603050405020304" pitchFamily="18" charset="0"/>
                  <a:cs typeface="Times New Roman" panose="02020603050405020304" pitchFamily="18" charset="0"/>
                </a:rPr>
                <a:t>Increase Server Availability</a:t>
              </a:r>
            </a:p>
          </p:txBody>
        </p:sp>
      </p:grpSp>
      <p:sp>
        <p:nvSpPr>
          <p:cNvPr id="4" name="文字方塊 3">
            <a:extLst>
              <a:ext uri="{FF2B5EF4-FFF2-40B4-BE49-F238E27FC236}">
                <a16:creationId xmlns:a16="http://schemas.microsoft.com/office/drawing/2014/main" id="{59A3715E-A7DE-E04B-A88E-4E21663BE6DD}"/>
              </a:ext>
            </a:extLst>
          </p:cNvPr>
          <p:cNvSpPr txBox="1"/>
          <p:nvPr/>
        </p:nvSpPr>
        <p:spPr>
          <a:xfrm>
            <a:off x="859898" y="813883"/>
            <a:ext cx="4451573" cy="400110"/>
          </a:xfrm>
          <a:prstGeom prst="rect">
            <a:avLst/>
          </a:prstGeom>
          <a:solidFill>
            <a:schemeClr val="accent1"/>
          </a:solidFill>
        </p:spPr>
        <p:txBody>
          <a:bodyPr wrap="square">
            <a:spAutoFit/>
          </a:bodyPr>
          <a:lstStyle/>
          <a:p>
            <a:pPr algn="ctr"/>
            <a:r>
              <a:rPr lang="en-US" altLang="zh-TW" sz="2000" b="1" i="0" dirty="0">
                <a:solidFill>
                  <a:schemeClr val="bg1"/>
                </a:solidFill>
                <a:effectLst/>
                <a:latin typeface="Times New Roman" panose="02020603050405020304" pitchFamily="18" charset="0"/>
                <a:cs typeface="Times New Roman" panose="02020603050405020304" pitchFamily="18" charset="0"/>
              </a:rPr>
              <a:t>Traditional Rack</a:t>
            </a:r>
          </a:p>
        </p:txBody>
      </p:sp>
      <p:sp>
        <p:nvSpPr>
          <p:cNvPr id="8" name="文字方塊 7">
            <a:extLst>
              <a:ext uri="{FF2B5EF4-FFF2-40B4-BE49-F238E27FC236}">
                <a16:creationId xmlns:a16="http://schemas.microsoft.com/office/drawing/2014/main" id="{550AA31B-5E90-2017-0CB5-970C3CD4FAF0}"/>
              </a:ext>
            </a:extLst>
          </p:cNvPr>
          <p:cNvSpPr txBox="1"/>
          <p:nvPr/>
        </p:nvSpPr>
        <p:spPr>
          <a:xfrm>
            <a:off x="5908977" y="813883"/>
            <a:ext cx="4451573" cy="400110"/>
          </a:xfrm>
          <a:prstGeom prst="rect">
            <a:avLst/>
          </a:prstGeom>
          <a:solidFill>
            <a:schemeClr val="accent1"/>
          </a:solidFill>
        </p:spPr>
        <p:txBody>
          <a:bodyPr wrap="square">
            <a:spAutoFit/>
          </a:bodyPr>
          <a:lstStyle/>
          <a:p>
            <a:pPr algn="ctr"/>
            <a:r>
              <a:rPr lang="en-US" altLang="zh-TW" sz="2000" b="1" dirty="0">
                <a:solidFill>
                  <a:schemeClr val="bg1"/>
                </a:solidFill>
                <a:latin typeface="Times New Roman" panose="02020603050405020304" pitchFamily="18" charset="0"/>
                <a:cs typeface="Times New Roman" panose="02020603050405020304" pitchFamily="18" charset="0"/>
              </a:rPr>
              <a:t>OCP V3 Rack</a:t>
            </a:r>
            <a:endParaRPr lang="en-US" altLang="zh-TW" sz="2000" b="1"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32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5B8CDECC-A258-02A1-D2FB-037B99B5678B}"/>
              </a:ext>
            </a:extLst>
          </p:cNvPr>
          <p:cNvSpPr txBox="1"/>
          <p:nvPr/>
        </p:nvSpPr>
        <p:spPr>
          <a:xfrm>
            <a:off x="786184" y="194073"/>
            <a:ext cx="6094990" cy="461665"/>
          </a:xfrm>
          <a:prstGeom prst="rect">
            <a:avLst/>
          </a:prstGeom>
          <a:noFill/>
        </p:spPr>
        <p:txBody>
          <a:bodyPr wrap="square">
            <a:spAutoFit/>
          </a:bodyPr>
          <a:lstStyle/>
          <a:p>
            <a:pPr algn="l"/>
            <a:r>
              <a:rPr lang="en-US" altLang="zh-TW" sz="2400" b="1" i="0" u="none" strike="noStrike" baseline="0" dirty="0">
                <a:latin typeface="Times New Roman" panose="02020603050405020304" pitchFamily="18" charset="0"/>
                <a:cs typeface="Times New Roman" panose="02020603050405020304" pitchFamily="18" charset="0"/>
              </a:rPr>
              <a:t>Electrical Requirements for </a:t>
            </a:r>
            <a:r>
              <a:rPr lang="en-US" altLang="zh-TW" sz="2400" b="1" dirty="0">
                <a:latin typeface="Times New Roman" panose="02020603050405020304" pitchFamily="18" charset="0"/>
                <a:cs typeface="Times New Roman" panose="02020603050405020304" pitchFamily="18" charset="0"/>
              </a:rPr>
              <a:t>Power Shelf</a:t>
            </a:r>
            <a:endParaRPr lang="en-US" altLang="zh-TW" sz="2400" b="1" i="0" dirty="0">
              <a:effectLst/>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39AC1C4C-8198-DD67-779F-13D681BA0B76}"/>
              </a:ext>
            </a:extLst>
          </p:cNvPr>
          <p:cNvSpPr txBox="1"/>
          <p:nvPr/>
        </p:nvSpPr>
        <p:spPr>
          <a:xfrm>
            <a:off x="536806" y="766866"/>
            <a:ext cx="11118388" cy="1541448"/>
          </a:xfrm>
          <a:prstGeom prst="rect">
            <a:avLst/>
          </a:prstGeom>
          <a:noFill/>
        </p:spPr>
        <p:txBody>
          <a:bodyPr wrap="square">
            <a:spAutoFit/>
          </a:bodyPr>
          <a:lstStyle/>
          <a:p>
            <a:pPr>
              <a:lnSpc>
                <a:spcPts val="2300"/>
              </a:lnSpc>
            </a:pPr>
            <a:r>
              <a:rPr lang="en-US" altLang="zh-TW" sz="1800" b="1" i="0" u="none" strike="noStrike" baseline="0" dirty="0">
                <a:latin typeface="Times New Roman" panose="02020603050405020304" pitchFamily="18" charset="0"/>
                <a:cs typeface="Times New Roman" panose="02020603050405020304" pitchFamily="18" charset="0"/>
              </a:rPr>
              <a:t>Input Voltage Specification</a:t>
            </a:r>
            <a:endParaRPr lang="en-US" altLang="zh-TW" sz="1600" dirty="0">
              <a:latin typeface="Times New Roman" panose="02020603050405020304" pitchFamily="18" charset="0"/>
              <a:cs typeface="Times New Roman" panose="02020603050405020304" pitchFamily="18" charset="0"/>
            </a:endParaRPr>
          </a:p>
          <a:p>
            <a:pPr marL="285750" indent="-285750">
              <a:lnSpc>
                <a:spcPts val="23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Option 1: The expected nominal input voltage delivered by the </a:t>
            </a:r>
            <a:r>
              <a:rPr lang="en-US" altLang="zh-TW" sz="1600" b="1" dirty="0">
                <a:latin typeface="Times New Roman" panose="02020603050405020304" pitchFamily="18" charset="0"/>
                <a:cs typeface="Times New Roman" panose="02020603050405020304" pitchFamily="18" charset="0"/>
              </a:rPr>
              <a:t>Open Rack V3 Power Shelf is 51VDC</a:t>
            </a:r>
            <a:r>
              <a:rPr lang="en-US" altLang="zh-TW" sz="1600" dirty="0">
                <a:latin typeface="Times New Roman" panose="02020603050405020304" pitchFamily="18" charset="0"/>
                <a:cs typeface="Times New Roman" panose="02020603050405020304" pitchFamily="18" charset="0"/>
              </a:rPr>
              <a:t>. The IT gear power delivery subsystem SHALL accept and operate normally with an input voltage tolerance range </a:t>
            </a:r>
            <a:r>
              <a:rPr lang="en-US" altLang="zh-TW" sz="1600" b="1" dirty="0">
                <a:latin typeface="Times New Roman" panose="02020603050405020304" pitchFamily="18" charset="0"/>
                <a:cs typeface="Times New Roman" panose="02020603050405020304" pitchFamily="18" charset="0"/>
              </a:rPr>
              <a:t>between 46V and 52V</a:t>
            </a:r>
            <a:r>
              <a:rPr lang="en-US" altLang="zh-TW" sz="1600" dirty="0">
                <a:latin typeface="Times New Roman" panose="02020603050405020304" pitchFamily="18" charset="0"/>
                <a:cs typeface="Times New Roman" panose="02020603050405020304" pitchFamily="18" charset="0"/>
              </a:rPr>
              <a:t>.</a:t>
            </a:r>
          </a:p>
          <a:p>
            <a:pPr marL="285750" indent="-285750">
              <a:lnSpc>
                <a:spcPts val="23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Option 2: The expected nominal input voltage delivered by the </a:t>
            </a:r>
            <a:r>
              <a:rPr lang="en-US" altLang="zh-TW" sz="1600" b="1" dirty="0">
                <a:latin typeface="Times New Roman" panose="02020603050405020304" pitchFamily="18" charset="0"/>
                <a:cs typeface="Times New Roman" panose="02020603050405020304" pitchFamily="18" charset="0"/>
              </a:rPr>
              <a:t>Open Rack V3 Power Shelf is 54VDC</a:t>
            </a:r>
            <a:r>
              <a:rPr lang="en-US" altLang="zh-TW" sz="1600" dirty="0">
                <a:latin typeface="Times New Roman" panose="02020603050405020304" pitchFamily="18" charset="0"/>
                <a:cs typeface="Times New Roman" panose="02020603050405020304" pitchFamily="18" charset="0"/>
              </a:rPr>
              <a:t>.The IT gear power delivery subsystem SHALL accept and operate normally with an input voltage tolerance range between </a:t>
            </a:r>
            <a:r>
              <a:rPr lang="en-US" altLang="zh-TW" sz="1600" b="1" dirty="0">
                <a:latin typeface="Times New Roman" panose="02020603050405020304" pitchFamily="18" charset="0"/>
                <a:cs typeface="Times New Roman" panose="02020603050405020304" pitchFamily="18" charset="0"/>
              </a:rPr>
              <a:t>52V and 56V</a:t>
            </a:r>
            <a:r>
              <a:rPr lang="en-US" altLang="zh-TW" sz="1600" dirty="0">
                <a:latin typeface="Times New Roman" panose="02020603050405020304" pitchFamily="18" charset="0"/>
                <a:cs typeface="Times New Roman" panose="02020603050405020304" pitchFamily="18" charset="0"/>
              </a:rPr>
              <a:t>.</a:t>
            </a:r>
          </a:p>
        </p:txBody>
      </p:sp>
      <p:pic>
        <p:nvPicPr>
          <p:cNvPr id="3" name="圖片 2">
            <a:extLst>
              <a:ext uri="{FF2B5EF4-FFF2-40B4-BE49-F238E27FC236}">
                <a16:creationId xmlns:a16="http://schemas.microsoft.com/office/drawing/2014/main" id="{E4EBEFA6-6397-5980-EA7E-2EBB393B4453}"/>
              </a:ext>
            </a:extLst>
          </p:cNvPr>
          <p:cNvPicPr>
            <a:picLocks noChangeAspect="1"/>
          </p:cNvPicPr>
          <p:nvPr/>
        </p:nvPicPr>
        <p:blipFill rotWithShape="1">
          <a:blip r:embed="rId3"/>
          <a:srcRect l="3135" t="2948" r="7885"/>
          <a:stretch/>
        </p:blipFill>
        <p:spPr>
          <a:xfrm>
            <a:off x="3076713" y="2602592"/>
            <a:ext cx="2378661" cy="3200158"/>
          </a:xfrm>
          <a:prstGeom prst="rect">
            <a:avLst/>
          </a:prstGeom>
        </p:spPr>
      </p:pic>
      <p:pic>
        <p:nvPicPr>
          <p:cNvPr id="4" name="圖片 3">
            <a:extLst>
              <a:ext uri="{FF2B5EF4-FFF2-40B4-BE49-F238E27FC236}">
                <a16:creationId xmlns:a16="http://schemas.microsoft.com/office/drawing/2014/main" id="{CEA471F0-12A2-F100-3E68-922465FE4CBB}"/>
              </a:ext>
            </a:extLst>
          </p:cNvPr>
          <p:cNvPicPr>
            <a:picLocks noChangeAspect="1"/>
          </p:cNvPicPr>
          <p:nvPr/>
        </p:nvPicPr>
        <p:blipFill rotWithShape="1">
          <a:blip r:embed="rId4"/>
          <a:srcRect t="7718" r="18208" b="8574"/>
          <a:stretch/>
        </p:blipFill>
        <p:spPr>
          <a:xfrm>
            <a:off x="6023113" y="2530634"/>
            <a:ext cx="2733537" cy="2997895"/>
          </a:xfrm>
          <a:prstGeom prst="rect">
            <a:avLst/>
          </a:prstGeom>
        </p:spPr>
      </p:pic>
      <p:sp>
        <p:nvSpPr>
          <p:cNvPr id="5" name="文字方塊 4">
            <a:extLst>
              <a:ext uri="{FF2B5EF4-FFF2-40B4-BE49-F238E27FC236}">
                <a16:creationId xmlns:a16="http://schemas.microsoft.com/office/drawing/2014/main" id="{48C0DF66-D29A-5FAD-F25C-FA1C1E53D336}"/>
              </a:ext>
            </a:extLst>
          </p:cNvPr>
          <p:cNvSpPr txBox="1"/>
          <p:nvPr/>
        </p:nvSpPr>
        <p:spPr>
          <a:xfrm>
            <a:off x="3597412" y="5814893"/>
            <a:ext cx="1452083" cy="369332"/>
          </a:xfrm>
          <a:prstGeom prst="rect">
            <a:avLst/>
          </a:prstGeom>
          <a:solidFill>
            <a:schemeClr val="accent6">
              <a:lumMod val="60000"/>
              <a:lumOff val="40000"/>
            </a:schemeClr>
          </a:solidFill>
        </p:spPr>
        <p:txBody>
          <a:bodyPr wrap="square" rtlCol="0">
            <a:spAutoFit/>
          </a:bodyPr>
          <a:lstStyle/>
          <a:p>
            <a:pPr algn="ctr"/>
            <a:r>
              <a:rPr lang="en-US" altLang="zh-TW" dirty="0"/>
              <a:t>Optional 1</a:t>
            </a:r>
            <a:endParaRPr lang="zh-TW" altLang="en-US" dirty="0"/>
          </a:p>
        </p:txBody>
      </p:sp>
      <p:sp>
        <p:nvSpPr>
          <p:cNvPr id="6" name="文字方塊 5">
            <a:extLst>
              <a:ext uri="{FF2B5EF4-FFF2-40B4-BE49-F238E27FC236}">
                <a16:creationId xmlns:a16="http://schemas.microsoft.com/office/drawing/2014/main" id="{16A8D931-A216-8BEF-D5F4-88BF4842F6C5}"/>
              </a:ext>
            </a:extLst>
          </p:cNvPr>
          <p:cNvSpPr txBox="1"/>
          <p:nvPr/>
        </p:nvSpPr>
        <p:spPr>
          <a:xfrm>
            <a:off x="7015780" y="5750849"/>
            <a:ext cx="1452083" cy="369332"/>
          </a:xfrm>
          <a:prstGeom prst="rect">
            <a:avLst/>
          </a:prstGeom>
          <a:solidFill>
            <a:schemeClr val="accent6">
              <a:lumMod val="60000"/>
              <a:lumOff val="40000"/>
            </a:schemeClr>
          </a:solidFill>
        </p:spPr>
        <p:txBody>
          <a:bodyPr wrap="square">
            <a:spAutoFit/>
          </a:bodyPr>
          <a:lstStyle/>
          <a:p>
            <a:pPr algn="ctr"/>
            <a:r>
              <a:rPr lang="en-US" altLang="zh-TW" dirty="0"/>
              <a:t>Optional 2</a:t>
            </a:r>
            <a:endParaRPr lang="zh-TW" altLang="en-US" dirty="0"/>
          </a:p>
        </p:txBody>
      </p:sp>
    </p:spTree>
    <p:extLst>
      <p:ext uri="{BB962C8B-B14F-4D97-AF65-F5344CB8AC3E}">
        <p14:creationId xmlns:p14="http://schemas.microsoft.com/office/powerpoint/2010/main" val="89735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87B495A-9AF5-6CED-5999-2E9423659E60}"/>
              </a:ext>
            </a:extLst>
          </p:cNvPr>
          <p:cNvSpPr txBox="1"/>
          <p:nvPr/>
        </p:nvSpPr>
        <p:spPr>
          <a:xfrm>
            <a:off x="484450" y="826618"/>
            <a:ext cx="11477766" cy="1096262"/>
          </a:xfrm>
          <a:prstGeom prst="rect">
            <a:avLst/>
          </a:prstGeom>
          <a:noFill/>
        </p:spPr>
        <p:txBody>
          <a:bodyPr wrap="square">
            <a:spAutoFit/>
          </a:bodyPr>
          <a:lstStyle/>
          <a:p>
            <a:pPr algn="l">
              <a:lnSpc>
                <a:spcPts val="2000"/>
              </a:lnSpc>
            </a:pPr>
            <a:r>
              <a:rPr lang="en-US" altLang="zh-TW" sz="1600" b="1" i="0" u="none" strike="noStrike" baseline="0" dirty="0">
                <a:latin typeface="Times New Roman" panose="02020603050405020304" pitchFamily="18" charset="0"/>
                <a:cs typeface="Times New Roman" panose="02020603050405020304" pitchFamily="18" charset="0"/>
              </a:rPr>
              <a:t>Caster Requirements</a:t>
            </a:r>
          </a:p>
          <a:p>
            <a:pPr marL="342900" indent="-342900">
              <a:lnSpc>
                <a:spcPts val="2000"/>
              </a:lnSpc>
              <a:buFont typeface="+mj-lt"/>
              <a:buAutoNum type="arabicPeriod"/>
            </a:pPr>
            <a:r>
              <a:rPr lang="en-US" altLang="zh-TW" sz="1400" i="0" u="none" strike="noStrike" baseline="0" dirty="0">
                <a:latin typeface="Times New Roman" panose="02020603050405020304" pitchFamily="18" charset="0"/>
                <a:cs typeface="Times New Roman" panose="02020603050405020304" pitchFamily="18" charset="0"/>
              </a:rPr>
              <a:t>Rotation</a:t>
            </a:r>
            <a:r>
              <a:rPr lang="zh-TW" altLang="en-US" sz="1400" i="0" u="none" strike="noStrike" baseline="0" dirty="0">
                <a:latin typeface="Times New Roman" panose="02020603050405020304" pitchFamily="18" charset="0"/>
                <a:cs typeface="Times New Roman" panose="02020603050405020304" pitchFamily="18" charset="0"/>
              </a:rPr>
              <a:t> </a:t>
            </a:r>
            <a:r>
              <a:rPr lang="en-US" altLang="zh-TW" sz="1400" i="0" u="none" strike="noStrike" baseline="0" dirty="0">
                <a:latin typeface="Times New Roman" panose="02020603050405020304" pitchFamily="18" charset="0"/>
                <a:cs typeface="Times New Roman" panose="02020603050405020304" pitchFamily="18" charset="0"/>
              </a:rPr>
              <a:t>:</a:t>
            </a:r>
            <a:r>
              <a:rPr lang="zh-TW" altLang="en-US" sz="1400" i="0" u="none" strike="noStrike" baseline="0" dirty="0">
                <a:latin typeface="Times New Roman" panose="02020603050405020304" pitchFamily="18" charset="0"/>
                <a:cs typeface="Times New Roman" panose="02020603050405020304" pitchFamily="18" charset="0"/>
              </a:rPr>
              <a:t> </a:t>
            </a:r>
            <a:r>
              <a:rPr lang="en-US" altLang="zh-TW" sz="1400" b="0" i="0" u="none" strike="noStrike" baseline="0" dirty="0">
                <a:latin typeface="Times New Roman" panose="02020603050405020304" pitchFamily="18" charset="0"/>
                <a:cs typeface="Times New Roman" panose="02020603050405020304" pitchFamily="18" charset="0"/>
              </a:rPr>
              <a:t>All 4 casters </a:t>
            </a:r>
            <a:r>
              <a:rPr lang="en-US" altLang="zh-TW" sz="1400" b="1" i="0" u="none" strike="noStrike" baseline="0" dirty="0">
                <a:latin typeface="Times New Roman" panose="02020603050405020304" pitchFamily="18" charset="0"/>
                <a:cs typeface="Times New Roman" panose="02020603050405020304" pitchFamily="18" charset="0"/>
              </a:rPr>
              <a:t>SHALL</a:t>
            </a:r>
            <a:r>
              <a:rPr lang="en-US" altLang="zh-TW" sz="1400" b="0" i="0" u="none" strike="noStrike" baseline="0" dirty="0">
                <a:latin typeface="Times New Roman" panose="02020603050405020304" pitchFamily="18" charset="0"/>
                <a:cs typeface="Times New Roman" panose="02020603050405020304" pitchFamily="18" charset="0"/>
              </a:rPr>
              <a:t> swivel 360°and always remain within the rack envelope.</a:t>
            </a:r>
          </a:p>
          <a:p>
            <a:pPr marL="342900" indent="-342900">
              <a:lnSpc>
                <a:spcPts val="2000"/>
              </a:lnSpc>
              <a:buFont typeface="+mj-lt"/>
              <a:buAutoNum type="arabicPeriod"/>
            </a:pPr>
            <a:r>
              <a:rPr lang="en-US" altLang="zh-TW" sz="1400" i="0" u="none" strike="noStrike" baseline="0" dirty="0">
                <a:latin typeface="Times New Roman" panose="02020603050405020304" pitchFamily="18" charset="0"/>
                <a:cs typeface="Times New Roman" panose="02020603050405020304" pitchFamily="18" charset="0"/>
              </a:rPr>
              <a:t>Rack Approach Angle</a:t>
            </a:r>
            <a:r>
              <a:rPr lang="en-US" altLang="zh-TW" sz="1400" dirty="0">
                <a:latin typeface="Times New Roman" panose="02020603050405020304" pitchFamily="18" charset="0"/>
                <a:cs typeface="Times New Roman" panose="02020603050405020304" pitchFamily="18" charset="0"/>
              </a:rPr>
              <a:t> : </a:t>
            </a:r>
            <a:r>
              <a:rPr lang="en-US" altLang="zh-TW" sz="1400" b="0" i="0" u="none" strike="noStrike" baseline="0" dirty="0">
                <a:latin typeface="Times New Roman" panose="02020603050405020304" pitchFamily="18" charset="0"/>
                <a:cs typeface="Times New Roman" panose="02020603050405020304" pitchFamily="18" charset="0"/>
              </a:rPr>
              <a:t>Rack </a:t>
            </a:r>
            <a:r>
              <a:rPr lang="en-US" altLang="zh-TW" sz="1400" b="1" i="0" u="none" strike="noStrike" baseline="0" dirty="0">
                <a:latin typeface="Times New Roman" panose="02020603050405020304" pitchFamily="18" charset="0"/>
                <a:cs typeface="Times New Roman" panose="02020603050405020304" pitchFamily="18" charset="0"/>
              </a:rPr>
              <a:t>SHALL </a:t>
            </a:r>
            <a:r>
              <a:rPr lang="en-US" altLang="zh-TW" sz="1400" b="0" i="0" u="none" strike="noStrike" baseline="0" dirty="0">
                <a:latin typeface="Times New Roman" panose="02020603050405020304" pitchFamily="18" charset="0"/>
                <a:cs typeface="Times New Roman" panose="02020603050405020304" pitchFamily="18" charset="0"/>
              </a:rPr>
              <a:t>have </a:t>
            </a:r>
            <a:r>
              <a:rPr lang="en-US" altLang="zh-TW" sz="1400" b="1" i="0" u="none" strike="noStrike" baseline="0" dirty="0">
                <a:latin typeface="Times New Roman" panose="02020603050405020304" pitchFamily="18" charset="0"/>
                <a:cs typeface="Times New Roman" panose="02020603050405020304" pitchFamily="18" charset="0"/>
              </a:rPr>
              <a:t>a ramp entry angle of 10 degrees </a:t>
            </a:r>
            <a:r>
              <a:rPr lang="en-US" altLang="zh-TW" sz="1400" b="0" i="0" u="none" strike="noStrike" baseline="0" dirty="0">
                <a:latin typeface="Times New Roman" panose="02020603050405020304" pitchFamily="18" charset="0"/>
                <a:cs typeface="Times New Roman" panose="02020603050405020304" pitchFamily="18" charset="0"/>
              </a:rPr>
              <a:t>minimum when pushed from either the front or rear direction. </a:t>
            </a:r>
          </a:p>
          <a:p>
            <a:pPr marL="342900" indent="-342900">
              <a:lnSpc>
                <a:spcPts val="2000"/>
              </a:lnSpc>
              <a:buFont typeface="+mj-lt"/>
              <a:buAutoNum type="arabicPeriod"/>
            </a:pPr>
            <a:r>
              <a:rPr lang="en-US" altLang="zh-TW" sz="1400" i="0" u="none" strike="noStrike" baseline="0" dirty="0">
                <a:latin typeface="Times New Roman" panose="02020603050405020304" pitchFamily="18" charset="0"/>
                <a:cs typeface="Times New Roman" panose="02020603050405020304" pitchFamily="18" charset="0"/>
              </a:rPr>
              <a:t>Rack Exit Angle</a:t>
            </a:r>
            <a:r>
              <a:rPr lang="en-US" altLang="zh-TW" sz="1400" dirty="0">
                <a:latin typeface="Times New Roman" panose="02020603050405020304" pitchFamily="18" charset="0"/>
                <a:cs typeface="Times New Roman" panose="02020603050405020304" pitchFamily="18" charset="0"/>
              </a:rPr>
              <a:t> : </a:t>
            </a:r>
            <a:r>
              <a:rPr lang="en-US" altLang="zh-TW" sz="1400" b="0" i="0" u="none" strike="noStrike" baseline="0" dirty="0">
                <a:latin typeface="Times New Roman" panose="02020603050405020304" pitchFamily="18" charset="0"/>
                <a:cs typeface="Times New Roman" panose="02020603050405020304" pitchFamily="18" charset="0"/>
              </a:rPr>
              <a:t>Rack </a:t>
            </a:r>
            <a:r>
              <a:rPr lang="en-US" altLang="zh-TW" sz="1400" b="1" i="0" u="none" strike="noStrike" baseline="0" dirty="0">
                <a:latin typeface="Times New Roman" panose="02020603050405020304" pitchFamily="18" charset="0"/>
                <a:cs typeface="Times New Roman" panose="02020603050405020304" pitchFamily="18" charset="0"/>
              </a:rPr>
              <a:t>SHALL</a:t>
            </a:r>
            <a:r>
              <a:rPr lang="en-US" altLang="zh-TW" sz="1400" b="0" i="0" u="none" strike="noStrike" baseline="0" dirty="0">
                <a:latin typeface="Times New Roman" panose="02020603050405020304" pitchFamily="18" charset="0"/>
                <a:cs typeface="Times New Roman" panose="02020603050405020304" pitchFamily="18" charset="0"/>
              </a:rPr>
              <a:t> </a:t>
            </a:r>
            <a:r>
              <a:rPr lang="en-US" altLang="zh-TW" sz="1400" b="1" i="0" u="none" strike="noStrike" baseline="0" dirty="0">
                <a:latin typeface="Times New Roman" panose="02020603050405020304" pitchFamily="18" charset="0"/>
                <a:cs typeface="Times New Roman" panose="02020603050405020304" pitchFamily="18" charset="0"/>
              </a:rPr>
              <a:t>have a ramp exit angle of 15 degrees </a:t>
            </a:r>
            <a:r>
              <a:rPr lang="en-US" altLang="zh-TW" sz="1400" b="0" i="0" u="none" strike="noStrike" baseline="0" dirty="0">
                <a:latin typeface="Times New Roman" panose="02020603050405020304" pitchFamily="18" charset="0"/>
                <a:cs typeface="Times New Roman" panose="02020603050405020304" pitchFamily="18" charset="0"/>
              </a:rPr>
              <a:t>minimum when pushed from either the front or rear direction. </a:t>
            </a:r>
            <a:endParaRPr lang="zh-TW" altLang="en-US" sz="14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C5AAD75-50B3-ECA2-3C0E-79037618A7C4}"/>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700"/>
              </a:lnSpc>
            </a:pPr>
            <a:endParaRPr lang="zh-TW" altLang="en-US">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26E117A9-5A39-6CA9-3C46-4E2A23C30317}"/>
              </a:ext>
            </a:extLst>
          </p:cNvPr>
          <p:cNvSpPr txBox="1"/>
          <p:nvPr/>
        </p:nvSpPr>
        <p:spPr>
          <a:xfrm>
            <a:off x="783040" y="228193"/>
            <a:ext cx="6110784" cy="438582"/>
          </a:xfrm>
          <a:prstGeom prst="rect">
            <a:avLst/>
          </a:prstGeom>
          <a:noFill/>
        </p:spPr>
        <p:txBody>
          <a:bodyPr wrap="square">
            <a:spAutoFit/>
          </a:bodyPr>
          <a:lstStyle/>
          <a:p>
            <a:pPr>
              <a:lnSpc>
                <a:spcPts val="2700"/>
              </a:lnSpc>
            </a:pPr>
            <a:r>
              <a:rPr lang="en-US" altLang="zh-TW" sz="2400" b="1" i="0" u="none" strike="noStrike" baseline="0" dirty="0">
                <a:latin typeface="Times New Roman" panose="02020603050405020304" pitchFamily="18" charset="0"/>
                <a:cs typeface="Times New Roman" panose="02020603050405020304" pitchFamily="18" charset="0"/>
              </a:rPr>
              <a:t>Caster /</a:t>
            </a:r>
            <a:r>
              <a:rPr lang="zh-TW" altLang="en-US" sz="2400" b="1" i="0" u="none" strike="noStrike" baseline="0" dirty="0">
                <a:latin typeface="Times New Roman" panose="02020603050405020304" pitchFamily="18" charset="0"/>
                <a:cs typeface="Times New Roman" panose="02020603050405020304" pitchFamily="18" charset="0"/>
              </a:rPr>
              <a:t> </a:t>
            </a:r>
            <a:r>
              <a:rPr lang="en-US" altLang="zh-TW" sz="2400" b="1" i="0" dirty="0">
                <a:effectLst/>
                <a:latin typeface="Times New Roman" panose="02020603050405020304" pitchFamily="18" charset="0"/>
                <a:cs typeface="Times New Roman" panose="02020603050405020304" pitchFamily="18" charset="0"/>
              </a:rPr>
              <a:t>Leveling Feet</a:t>
            </a:r>
            <a:r>
              <a:rPr lang="zh-TW" altLang="en-US" sz="2400" b="1" i="0" dirty="0">
                <a:effectLst/>
                <a:latin typeface="Times New Roman" panose="02020603050405020304" pitchFamily="18" charset="0"/>
                <a:cs typeface="Times New Roman" panose="02020603050405020304" pitchFamily="18" charset="0"/>
              </a:rPr>
              <a:t> </a:t>
            </a:r>
            <a:r>
              <a:rPr lang="en-US" altLang="zh-TW" sz="2400" b="1" i="0" u="none" strike="noStrike" baseline="0" dirty="0">
                <a:latin typeface="Times New Roman" panose="02020603050405020304" pitchFamily="18" charset="0"/>
                <a:cs typeface="Times New Roman" panose="02020603050405020304" pitchFamily="18" charset="0"/>
              </a:rPr>
              <a:t>Requirements</a:t>
            </a:r>
            <a:endParaRPr lang="zh-TW" altLang="en-US" sz="2400" dirty="0">
              <a:latin typeface="Times New Roman" panose="02020603050405020304" pitchFamily="18" charset="0"/>
              <a:cs typeface="Times New Roman" panose="02020603050405020304" pitchFamily="18" charset="0"/>
            </a:endParaRPr>
          </a:p>
        </p:txBody>
      </p:sp>
      <p:grpSp>
        <p:nvGrpSpPr>
          <p:cNvPr id="4" name="群組 3">
            <a:extLst>
              <a:ext uri="{FF2B5EF4-FFF2-40B4-BE49-F238E27FC236}">
                <a16:creationId xmlns:a16="http://schemas.microsoft.com/office/drawing/2014/main" id="{91F3E31D-666C-CE9F-65B9-5395A91C5776}"/>
              </a:ext>
            </a:extLst>
          </p:cNvPr>
          <p:cNvGrpSpPr/>
          <p:nvPr/>
        </p:nvGrpSpPr>
        <p:grpSpPr>
          <a:xfrm>
            <a:off x="672175" y="3761405"/>
            <a:ext cx="10467832" cy="2290155"/>
            <a:chOff x="783040" y="2608466"/>
            <a:chExt cx="10467832" cy="2290155"/>
          </a:xfrm>
        </p:grpSpPr>
        <p:pic>
          <p:nvPicPr>
            <p:cNvPr id="5" name="圖片 4">
              <a:extLst>
                <a:ext uri="{FF2B5EF4-FFF2-40B4-BE49-F238E27FC236}">
                  <a16:creationId xmlns:a16="http://schemas.microsoft.com/office/drawing/2014/main" id="{142CF1F4-1657-C92E-9908-D8090F8C4B34}"/>
                </a:ext>
              </a:extLst>
            </p:cNvPr>
            <p:cNvPicPr>
              <a:picLocks noChangeAspect="1"/>
            </p:cNvPicPr>
            <p:nvPr/>
          </p:nvPicPr>
          <p:blipFill rotWithShape="1">
            <a:blip r:embed="rId3"/>
            <a:srcRect b="14213"/>
            <a:stretch/>
          </p:blipFill>
          <p:spPr>
            <a:xfrm>
              <a:off x="6016956" y="2724758"/>
              <a:ext cx="5233916" cy="2173863"/>
            </a:xfrm>
            <a:prstGeom prst="rect">
              <a:avLst/>
            </a:prstGeom>
          </p:spPr>
        </p:pic>
        <p:pic>
          <p:nvPicPr>
            <p:cNvPr id="10" name="圖片 9">
              <a:extLst>
                <a:ext uri="{FF2B5EF4-FFF2-40B4-BE49-F238E27FC236}">
                  <a16:creationId xmlns:a16="http://schemas.microsoft.com/office/drawing/2014/main" id="{0269F383-8CB9-5121-94E1-AB53247CDB56}"/>
                </a:ext>
              </a:extLst>
            </p:cNvPr>
            <p:cNvPicPr>
              <a:picLocks noChangeAspect="1"/>
            </p:cNvPicPr>
            <p:nvPr/>
          </p:nvPicPr>
          <p:blipFill>
            <a:blip r:embed="rId4"/>
            <a:stretch>
              <a:fillRect/>
            </a:stretch>
          </p:blipFill>
          <p:spPr>
            <a:xfrm>
              <a:off x="783040" y="2608466"/>
              <a:ext cx="5108533" cy="2250613"/>
            </a:xfrm>
            <a:prstGeom prst="rect">
              <a:avLst/>
            </a:prstGeom>
          </p:spPr>
        </p:pic>
      </p:grpSp>
      <p:sp>
        <p:nvSpPr>
          <p:cNvPr id="2" name="文字方塊 1">
            <a:extLst>
              <a:ext uri="{FF2B5EF4-FFF2-40B4-BE49-F238E27FC236}">
                <a16:creationId xmlns:a16="http://schemas.microsoft.com/office/drawing/2014/main" id="{81BE17B4-3C24-CC3C-0E53-D68D997A8F13}"/>
              </a:ext>
            </a:extLst>
          </p:cNvPr>
          <p:cNvSpPr txBox="1"/>
          <p:nvPr/>
        </p:nvSpPr>
        <p:spPr>
          <a:xfrm>
            <a:off x="484450" y="2160743"/>
            <a:ext cx="10541425" cy="784830"/>
          </a:xfrm>
          <a:prstGeom prst="rect">
            <a:avLst/>
          </a:prstGeom>
          <a:noFill/>
        </p:spPr>
        <p:txBody>
          <a:bodyPr wrap="square">
            <a:spAutoFit/>
          </a:bodyPr>
          <a:lstStyle/>
          <a:p>
            <a:pPr>
              <a:lnSpc>
                <a:spcPts val="1800"/>
              </a:lnSpc>
            </a:pPr>
            <a:r>
              <a:rPr lang="en-US" altLang="zh-TW" sz="1600" b="1" i="0" u="none" strike="noStrike" baseline="0" dirty="0">
                <a:latin typeface="Times New Roman" panose="02020603050405020304" pitchFamily="18" charset="0"/>
                <a:cs typeface="Times New Roman" panose="02020603050405020304" pitchFamily="18" charset="0"/>
              </a:rPr>
              <a:t>Leveling Feet</a:t>
            </a:r>
          </a:p>
          <a:p>
            <a:pPr marL="342900" indent="-342900">
              <a:lnSpc>
                <a:spcPts val="1800"/>
              </a:lnSpc>
              <a:buFont typeface="+mj-lt"/>
              <a:buAutoNum type="arabicPeriod"/>
            </a:pPr>
            <a:r>
              <a:rPr lang="en-US" altLang="zh-TW" sz="1400" b="0" i="0" u="none" strike="noStrike" baseline="0" dirty="0">
                <a:latin typeface="Times New Roman" panose="02020603050405020304" pitchFamily="18" charset="0"/>
                <a:cs typeface="Times New Roman" panose="02020603050405020304" pitchFamily="18" charset="0"/>
              </a:rPr>
              <a:t>lift the rack casters a minimum of </a:t>
            </a:r>
            <a:r>
              <a:rPr lang="en-US" altLang="zh-TW" sz="1400" b="1" i="0" u="none" strike="noStrike" baseline="0" dirty="0">
                <a:latin typeface="Times New Roman" panose="02020603050405020304" pitchFamily="18" charset="0"/>
                <a:cs typeface="Times New Roman" panose="02020603050405020304" pitchFamily="18" charset="0"/>
              </a:rPr>
              <a:t>15mm off the floor.</a:t>
            </a:r>
          </a:p>
          <a:p>
            <a:pPr marL="342900" indent="-342900">
              <a:lnSpc>
                <a:spcPts val="1800"/>
              </a:lnSpc>
              <a:buFont typeface="+mj-lt"/>
              <a:buAutoNum type="arabicPeriod"/>
            </a:pPr>
            <a:r>
              <a:rPr lang="en-US" altLang="zh-TW" sz="1400" b="0" i="0" u="none" strike="noStrike" baseline="0" dirty="0">
                <a:latin typeface="Times New Roman" panose="02020603050405020304" pitchFamily="18" charset="0"/>
                <a:cs typeface="Times New Roman" panose="02020603050405020304" pitchFamily="18" charset="0"/>
              </a:rPr>
              <a:t>a swivel foot </a:t>
            </a:r>
            <a:r>
              <a:rPr lang="en-US" altLang="zh-TW" sz="1400" b="1" i="0" u="none" strike="noStrike" baseline="0" dirty="0">
                <a:latin typeface="Times New Roman" panose="02020603050405020304" pitchFamily="18" charset="0"/>
                <a:cs typeface="Times New Roman" panose="02020603050405020304" pitchFamily="18" charset="0"/>
              </a:rPr>
              <a:t>at least 30 mm </a:t>
            </a:r>
            <a:r>
              <a:rPr lang="en-US" altLang="zh-TW" sz="1400" b="0" i="0" u="none" strike="noStrike" baseline="0" dirty="0">
                <a:latin typeface="Times New Roman" panose="02020603050405020304" pitchFamily="18" charset="0"/>
                <a:cs typeface="Times New Roman" panose="02020603050405020304" pitchFamily="18" charset="0"/>
              </a:rPr>
              <a:t>in diameter to prevent the rack from walking when the feet are deployed</a:t>
            </a:r>
            <a:r>
              <a:rPr lang="en-US" altLang="zh-TW" sz="1600" b="0" i="0" u="none" strike="noStrike" baseline="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A012017E-8561-602E-BE8B-CF268F8846FD}"/>
              </a:ext>
            </a:extLst>
          </p:cNvPr>
          <p:cNvSpPr txBox="1"/>
          <p:nvPr/>
        </p:nvSpPr>
        <p:spPr>
          <a:xfrm>
            <a:off x="7585544" y="3264405"/>
            <a:ext cx="2091193" cy="369332"/>
          </a:xfrm>
          <a:prstGeom prst="rect">
            <a:avLst/>
          </a:prstGeom>
          <a:solidFill>
            <a:schemeClr val="accent6">
              <a:lumMod val="75000"/>
            </a:schemeClr>
          </a:solidFill>
        </p:spPr>
        <p:txBody>
          <a:bodyPr wrap="square">
            <a:spAutoFit/>
          </a:bodyPr>
          <a:lstStyle/>
          <a:p>
            <a:r>
              <a:rPr lang="en-US" altLang="zh-TW" sz="1800" b="1" i="0" u="none" strike="noStrike" baseline="0" dirty="0">
                <a:solidFill>
                  <a:schemeClr val="bg1"/>
                </a:solidFill>
                <a:latin typeface="Times New Roman" panose="02020603050405020304" pitchFamily="18" charset="0"/>
                <a:cs typeface="Times New Roman" panose="02020603050405020304" pitchFamily="18" charset="0"/>
              </a:rPr>
              <a:t>Ramp Entry </a:t>
            </a:r>
            <a:r>
              <a:rPr lang="en-US" altLang="zh-TW" b="1" dirty="0">
                <a:solidFill>
                  <a:schemeClr val="bg1"/>
                </a:solidFill>
                <a:latin typeface="Times New Roman" panose="02020603050405020304" pitchFamily="18" charset="0"/>
                <a:cs typeface="Times New Roman" panose="02020603050405020304" pitchFamily="18" charset="0"/>
              </a:rPr>
              <a:t>A</a:t>
            </a:r>
            <a:r>
              <a:rPr lang="en-US" altLang="zh-TW" sz="1800" b="1" i="0" u="none" strike="noStrike" baseline="0" dirty="0">
                <a:solidFill>
                  <a:schemeClr val="bg1"/>
                </a:solidFill>
                <a:latin typeface="Times New Roman" panose="02020603050405020304" pitchFamily="18" charset="0"/>
                <a:cs typeface="Times New Roman" panose="02020603050405020304" pitchFamily="18" charset="0"/>
              </a:rPr>
              <a:t>ngle </a:t>
            </a:r>
            <a:endParaRPr lang="zh-TW" altLang="en-US" dirty="0">
              <a:solidFill>
                <a:schemeClr val="bg1"/>
              </a:solidFill>
            </a:endParaRPr>
          </a:p>
        </p:txBody>
      </p:sp>
      <p:sp>
        <p:nvSpPr>
          <p:cNvPr id="11" name="文字方塊 10">
            <a:extLst>
              <a:ext uri="{FF2B5EF4-FFF2-40B4-BE49-F238E27FC236}">
                <a16:creationId xmlns:a16="http://schemas.microsoft.com/office/drawing/2014/main" id="{522BBC58-45E5-B708-63DE-1519AA54203E}"/>
              </a:ext>
            </a:extLst>
          </p:cNvPr>
          <p:cNvSpPr txBox="1"/>
          <p:nvPr/>
        </p:nvSpPr>
        <p:spPr>
          <a:xfrm>
            <a:off x="1917860" y="3279868"/>
            <a:ext cx="2000085" cy="369332"/>
          </a:xfrm>
          <a:prstGeom prst="rect">
            <a:avLst/>
          </a:prstGeom>
          <a:solidFill>
            <a:schemeClr val="accent6">
              <a:lumMod val="75000"/>
            </a:schemeClr>
          </a:solidFill>
        </p:spPr>
        <p:txBody>
          <a:bodyPr wrap="square">
            <a:spAutoFit/>
          </a:bodyPr>
          <a:lstStyle/>
          <a:p>
            <a:pPr algn="ctr"/>
            <a:r>
              <a:rPr lang="en-US" altLang="zh-TW" sz="1800" b="1" i="0" u="none" strike="noStrike" baseline="0" dirty="0">
                <a:solidFill>
                  <a:schemeClr val="bg1"/>
                </a:solidFill>
                <a:latin typeface="Times New Roman" panose="02020603050405020304" pitchFamily="18" charset="0"/>
                <a:cs typeface="Times New Roman" panose="02020603050405020304" pitchFamily="18" charset="0"/>
              </a:rPr>
              <a:t>Ramp Exit </a:t>
            </a:r>
            <a:r>
              <a:rPr lang="en-US" altLang="zh-TW" b="1" dirty="0">
                <a:solidFill>
                  <a:schemeClr val="bg1"/>
                </a:solidFill>
                <a:latin typeface="Times New Roman" panose="02020603050405020304" pitchFamily="18" charset="0"/>
                <a:cs typeface="Times New Roman" panose="02020603050405020304" pitchFamily="18" charset="0"/>
              </a:rPr>
              <a:t>A</a:t>
            </a:r>
            <a:r>
              <a:rPr lang="en-US" altLang="zh-TW" sz="1800" b="1" i="0" u="none" strike="noStrike" baseline="0" dirty="0">
                <a:solidFill>
                  <a:schemeClr val="bg1"/>
                </a:solidFill>
                <a:latin typeface="Times New Roman" panose="02020603050405020304" pitchFamily="18" charset="0"/>
                <a:cs typeface="Times New Roman" panose="02020603050405020304" pitchFamily="18" charset="0"/>
              </a:rPr>
              <a:t>ngle </a:t>
            </a:r>
            <a:endParaRPr lang="zh-TW" altLang="en-US" dirty="0">
              <a:solidFill>
                <a:schemeClr val="bg1"/>
              </a:solidFill>
            </a:endParaRPr>
          </a:p>
        </p:txBody>
      </p:sp>
    </p:spTree>
    <p:extLst>
      <p:ext uri="{BB962C8B-B14F-4D97-AF65-F5344CB8AC3E}">
        <p14:creationId xmlns:p14="http://schemas.microsoft.com/office/powerpoint/2010/main" val="374438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0E26F97-824B-EC4C-29E4-0AC77549DA2B}"/>
              </a:ext>
            </a:extLst>
          </p:cNvPr>
          <p:cNvSpPr txBox="1"/>
          <p:nvPr/>
        </p:nvSpPr>
        <p:spPr>
          <a:xfrm>
            <a:off x="786184" y="200897"/>
            <a:ext cx="6094990"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Environmental / Marking</a:t>
            </a:r>
          </a:p>
        </p:txBody>
      </p:sp>
      <p:sp>
        <p:nvSpPr>
          <p:cNvPr id="6" name="文字方塊 5">
            <a:extLst>
              <a:ext uri="{FF2B5EF4-FFF2-40B4-BE49-F238E27FC236}">
                <a16:creationId xmlns:a16="http://schemas.microsoft.com/office/drawing/2014/main" id="{35985141-2D00-41A4-480A-53B085A078FD}"/>
              </a:ext>
            </a:extLst>
          </p:cNvPr>
          <p:cNvSpPr txBox="1"/>
          <p:nvPr/>
        </p:nvSpPr>
        <p:spPr>
          <a:xfrm>
            <a:off x="672175" y="1002258"/>
            <a:ext cx="10553109" cy="3391313"/>
          </a:xfrm>
          <a:prstGeom prst="rect">
            <a:avLst/>
          </a:prstGeom>
          <a:noFill/>
        </p:spPr>
        <p:txBody>
          <a:bodyPr wrap="square">
            <a:spAutoFit/>
          </a:bodyPr>
          <a:lstStyle/>
          <a:p>
            <a:pPr algn="l">
              <a:lnSpc>
                <a:spcPts val="2600"/>
              </a:lnSpc>
            </a:pPr>
            <a:r>
              <a:rPr lang="en-US" altLang="zh-TW" sz="2000" b="1" dirty="0">
                <a:latin typeface="Times New Roman" panose="02020603050405020304" pitchFamily="18" charset="0"/>
                <a:cs typeface="Times New Roman" panose="02020603050405020304" pitchFamily="18" charset="0"/>
              </a:rPr>
              <a:t>Environment and Regulation </a:t>
            </a:r>
          </a:p>
          <a:p>
            <a:pPr marL="285750" indent="-285750">
              <a:lnSpc>
                <a:spcPts val="26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Operating Temperature: 10°C to 60°C</a:t>
            </a:r>
          </a:p>
          <a:p>
            <a:pPr marL="285750" indent="-285750">
              <a:lnSpc>
                <a:spcPts val="26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Operating Humidity: 85%max, 5°C dew point minimum</a:t>
            </a:r>
          </a:p>
          <a:p>
            <a:pPr marL="285750" indent="-285750">
              <a:lnSpc>
                <a:spcPts val="26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Regulations: All plastic materials will be rated UL94V-0 or better from UL recognized suppliers</a:t>
            </a:r>
          </a:p>
          <a:p>
            <a:pPr algn="l">
              <a:lnSpc>
                <a:spcPts val="2600"/>
              </a:lnSpc>
            </a:pPr>
            <a:br>
              <a:rPr lang="en-US" altLang="zh-TW" sz="1600" dirty="0">
                <a:latin typeface="Times New Roman" panose="02020603050405020304" pitchFamily="18" charset="0"/>
                <a:cs typeface="Times New Roman" panose="02020603050405020304" pitchFamily="18" charset="0"/>
              </a:rPr>
            </a:br>
            <a:endParaRPr lang="en-US" altLang="zh-TW" sz="1600" dirty="0">
              <a:latin typeface="Times New Roman" panose="02020603050405020304" pitchFamily="18" charset="0"/>
              <a:cs typeface="Times New Roman" panose="02020603050405020304" pitchFamily="18" charset="0"/>
            </a:endParaRPr>
          </a:p>
          <a:p>
            <a:pPr algn="l">
              <a:lnSpc>
                <a:spcPts val="2600"/>
              </a:lnSpc>
            </a:pPr>
            <a:endParaRPr lang="en-US" altLang="zh-TW" sz="1600" dirty="0">
              <a:latin typeface="Times New Roman" panose="02020603050405020304" pitchFamily="18" charset="0"/>
              <a:cs typeface="Times New Roman" panose="02020603050405020304" pitchFamily="18" charset="0"/>
            </a:endParaRPr>
          </a:p>
          <a:p>
            <a:pPr algn="l">
              <a:lnSpc>
                <a:spcPts val="2600"/>
              </a:lnSpc>
            </a:pPr>
            <a:r>
              <a:rPr lang="en-US" altLang="zh-TW" sz="2000" b="1" dirty="0">
                <a:latin typeface="Times New Roman" panose="02020603050405020304" pitchFamily="18" charset="0"/>
                <a:cs typeface="Times New Roman" panose="02020603050405020304" pitchFamily="18" charset="0"/>
              </a:rPr>
              <a:t>Color and Marking</a:t>
            </a:r>
          </a:p>
          <a:p>
            <a:pPr marL="285750" indent="-285750" algn="l">
              <a:lnSpc>
                <a:spcPts val="2600"/>
              </a:lnSpc>
              <a:buFont typeface="Arial" panose="020B0604020202020204" pitchFamily="34" charset="0"/>
              <a:buChar char="•"/>
            </a:pPr>
            <a:r>
              <a:rPr lang="en-US" altLang="zh-TW" sz="1600" b="1" dirty="0">
                <a:latin typeface="Times New Roman" panose="02020603050405020304" pitchFamily="18" charset="0"/>
                <a:cs typeface="Times New Roman" panose="02020603050405020304" pitchFamily="18" charset="0"/>
              </a:rPr>
              <a:t>MS Reference </a:t>
            </a:r>
            <a:r>
              <a:rPr lang="en-US" altLang="zh-TW" sz="1600" dirty="0">
                <a:latin typeface="Times New Roman" panose="02020603050405020304" pitchFamily="18" charset="0"/>
                <a:cs typeface="Times New Roman" panose="02020603050405020304" pitchFamily="18" charset="0"/>
              </a:rPr>
              <a:t>with a minimum size of </a:t>
            </a:r>
            <a:r>
              <a:rPr lang="en-US" altLang="zh-TW" sz="1600" b="1" dirty="0">
                <a:latin typeface="Times New Roman" panose="02020603050405020304" pitchFamily="18" charset="0"/>
                <a:cs typeface="Times New Roman" panose="02020603050405020304" pitchFamily="18" charset="0"/>
              </a:rPr>
              <a:t>4mm</a:t>
            </a:r>
          </a:p>
          <a:p>
            <a:pPr marL="285750" indent="-285750" algn="l">
              <a:lnSpc>
                <a:spcPts val="26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All “U” markings (both </a:t>
            </a:r>
            <a:r>
              <a:rPr lang="en-US" altLang="zh-TW" sz="1600" dirty="0" err="1">
                <a:latin typeface="Times New Roman" panose="02020603050405020304" pitchFamily="18" charset="0"/>
                <a:cs typeface="Times New Roman" panose="02020603050405020304" pitchFamily="18" charset="0"/>
              </a:rPr>
              <a:t>OpenU</a:t>
            </a:r>
            <a:r>
              <a:rPr lang="en-US" altLang="zh-TW" sz="1600" dirty="0">
                <a:latin typeface="Times New Roman" panose="02020603050405020304" pitchFamily="18" charset="0"/>
                <a:cs typeface="Times New Roman" panose="02020603050405020304" pitchFamily="18" charset="0"/>
              </a:rPr>
              <a:t> and RU) SHALL be marked</a:t>
            </a:r>
          </a:p>
        </p:txBody>
      </p:sp>
      <p:sp>
        <p:nvSpPr>
          <p:cNvPr id="5" name="文字方塊 4">
            <a:extLst>
              <a:ext uri="{FF2B5EF4-FFF2-40B4-BE49-F238E27FC236}">
                <a16:creationId xmlns:a16="http://schemas.microsoft.com/office/drawing/2014/main" id="{B4760CDC-8374-94C0-CDE8-113BE3EDA3A0}"/>
              </a:ext>
            </a:extLst>
          </p:cNvPr>
          <p:cNvSpPr txBox="1"/>
          <p:nvPr/>
        </p:nvSpPr>
        <p:spPr>
          <a:xfrm>
            <a:off x="966716" y="2545397"/>
            <a:ext cx="7381567" cy="338554"/>
          </a:xfrm>
          <a:prstGeom prst="rect">
            <a:avLst/>
          </a:prstGeom>
          <a:noFill/>
          <a:ln>
            <a:solidFill>
              <a:schemeClr val="bg1">
                <a:lumMod val="65000"/>
              </a:schemeClr>
            </a:solidFill>
          </a:ln>
        </p:spPr>
        <p:txBody>
          <a:bodyPr wrap="square">
            <a:spAutoFit/>
          </a:bodyPr>
          <a:lstStyle/>
          <a:p>
            <a:r>
              <a:rPr lang="zh-TW" altLang="en-US" sz="1600" b="0" i="0" dirty="0">
                <a:solidFill>
                  <a:srgbClr val="4D5156"/>
                </a:solidFill>
                <a:effectLst/>
                <a:latin typeface="微軟正黑體" panose="020B0604030504040204" pitchFamily="34" charset="-120"/>
                <a:ea typeface="微軟正黑體" panose="020B0604030504040204" pitchFamily="34" charset="-120"/>
              </a:rPr>
              <a:t>* 註</a:t>
            </a:r>
            <a:r>
              <a:rPr lang="en-US" altLang="zh-TW" sz="1600" b="0" i="0" dirty="0">
                <a:solidFill>
                  <a:srgbClr val="4D5156"/>
                </a:solidFill>
                <a:effectLst/>
                <a:latin typeface="微軟正黑體" panose="020B0604030504040204" pitchFamily="34" charset="-120"/>
                <a:ea typeface="微軟正黑體" panose="020B0604030504040204" pitchFamily="34" charset="-120"/>
              </a:rPr>
              <a:t>:</a:t>
            </a:r>
            <a:r>
              <a:rPr lang="zh-TW" altLang="en-US" sz="1600" b="0" i="0" dirty="0">
                <a:solidFill>
                  <a:srgbClr val="4D5156"/>
                </a:solidFill>
                <a:effectLst/>
                <a:latin typeface="微軟正黑體" panose="020B0604030504040204" pitchFamily="34" charset="-120"/>
                <a:ea typeface="微軟正黑體" panose="020B0604030504040204" pitchFamily="34" charset="-120"/>
              </a:rPr>
              <a:t> </a:t>
            </a:r>
            <a:r>
              <a:rPr lang="en-US" altLang="zh-TW" sz="1600" b="0" i="0" dirty="0">
                <a:solidFill>
                  <a:srgbClr val="4D5156"/>
                </a:solidFill>
                <a:effectLst/>
                <a:latin typeface="微軟正黑體" panose="020B0604030504040204" pitchFamily="34" charset="-120"/>
                <a:ea typeface="微軟正黑體" panose="020B0604030504040204" pitchFamily="34" charset="-120"/>
              </a:rPr>
              <a:t>UL94</a:t>
            </a:r>
            <a:r>
              <a:rPr lang="zh-TW" altLang="en-US" sz="1600" b="0" i="0" dirty="0">
                <a:solidFill>
                  <a:srgbClr val="4D5156"/>
                </a:solidFill>
                <a:effectLst/>
                <a:latin typeface="微軟正黑體" panose="020B0604030504040204" pitchFamily="34" charset="-120"/>
                <a:ea typeface="微軟正黑體" panose="020B0604030504040204" pitchFamily="34" charset="-120"/>
              </a:rPr>
              <a:t>是一個由美國</a:t>
            </a:r>
            <a:r>
              <a:rPr lang="en-US" altLang="zh-TW" sz="1600" b="0" i="0" dirty="0">
                <a:solidFill>
                  <a:srgbClr val="4D5156"/>
                </a:solidFill>
                <a:effectLst/>
                <a:latin typeface="微軟正黑體" panose="020B0604030504040204" pitchFamily="34" charset="-120"/>
                <a:ea typeface="微軟正黑體" panose="020B0604030504040204" pitchFamily="34" charset="-120"/>
              </a:rPr>
              <a:t>Underwriters Laboratories</a:t>
            </a:r>
            <a:r>
              <a:rPr lang="zh-TW" altLang="en-US" sz="1600" b="0" i="0" dirty="0">
                <a:solidFill>
                  <a:srgbClr val="4D5156"/>
                </a:solidFill>
                <a:effectLst/>
                <a:latin typeface="微軟正黑體" panose="020B0604030504040204" pitchFamily="34" charset="-120"/>
                <a:ea typeface="微軟正黑體" panose="020B0604030504040204" pitchFamily="34" charset="-120"/>
              </a:rPr>
              <a:t>公司發佈的塑膠可燃性標準</a:t>
            </a:r>
            <a:endParaRPr lang="zh-TW" altLang="en-US" sz="1600" dirty="0">
              <a:latin typeface="微軟正黑體" panose="020B0604030504040204" pitchFamily="34" charset="-120"/>
              <a:ea typeface="微軟正黑體" panose="020B0604030504040204" pitchFamily="34" charset="-120"/>
            </a:endParaRPr>
          </a:p>
        </p:txBody>
      </p:sp>
      <p:pic>
        <p:nvPicPr>
          <p:cNvPr id="6146" name="Picture 2" descr="Rack Mounting NVRs Tutorial">
            <a:extLst>
              <a:ext uri="{FF2B5EF4-FFF2-40B4-BE49-F238E27FC236}">
                <a16:creationId xmlns:a16="http://schemas.microsoft.com/office/drawing/2014/main" id="{1A6E0174-8F09-60FB-7C6E-BA9B6FA1EE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63"/>
          <a:stretch/>
        </p:blipFill>
        <p:spPr bwMode="auto">
          <a:xfrm>
            <a:off x="7688841" y="3184725"/>
            <a:ext cx="3720377" cy="277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02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820AD1-6736-059A-F4A4-ACFC66819B76}"/>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70" name="Picture 2">
            <a:extLst>
              <a:ext uri="{FF2B5EF4-FFF2-40B4-BE49-F238E27FC236}">
                <a16:creationId xmlns:a16="http://schemas.microsoft.com/office/drawing/2014/main" id="{9F8A4040-B98C-9D2F-A6B7-519B224B6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746298"/>
            <a:ext cx="1420633" cy="42618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12A0ACDC-EBED-BE14-3C62-F17FB32BE29A}"/>
              </a:ext>
            </a:extLst>
          </p:cNvPr>
          <p:cNvSpPr txBox="1"/>
          <p:nvPr/>
        </p:nvSpPr>
        <p:spPr>
          <a:xfrm>
            <a:off x="135171" y="1104431"/>
            <a:ext cx="3405578" cy="646331"/>
          </a:xfrm>
          <a:prstGeom prst="rect">
            <a:avLst/>
          </a:prstGeom>
          <a:noFill/>
        </p:spPr>
        <p:txBody>
          <a:bodyPr wrap="square">
            <a:spAutoFit/>
          </a:bodyPr>
          <a:lstStyle/>
          <a:p>
            <a:pPr algn="ctr"/>
            <a:r>
              <a:rPr lang="en-US" altLang="zh-TW" b="0" i="0" dirty="0">
                <a:effectLst/>
                <a:ea typeface="+mj-ea"/>
              </a:rPr>
              <a:t> QUANTA COMPUTER</a:t>
            </a:r>
            <a:br>
              <a:rPr lang="en-US" altLang="zh-TW" b="0" i="0" dirty="0">
                <a:effectLst/>
                <a:ea typeface="+mj-ea"/>
              </a:rPr>
            </a:br>
            <a:r>
              <a:rPr lang="en-US" altLang="zh-TW" b="0" i="0" u="none" strike="noStrike" dirty="0" err="1">
                <a:effectLst/>
                <a:ea typeface="+mj-ea"/>
              </a:rPr>
              <a:t>QoolRack</a:t>
            </a:r>
            <a:r>
              <a:rPr lang="zh-TW" altLang="en-US" dirty="0">
                <a:ea typeface="+mj-ea"/>
              </a:rPr>
              <a:t> </a:t>
            </a:r>
            <a:r>
              <a:rPr lang="en-US" altLang="zh-TW" dirty="0">
                <a:ea typeface="+mj-ea"/>
              </a:rPr>
              <a:t>series</a:t>
            </a:r>
            <a:endParaRPr lang="zh-TW" altLang="en-US" b="0" i="0" u="none" strike="noStrike" dirty="0">
              <a:effectLst/>
              <a:ea typeface="+mj-ea"/>
            </a:endParaRPr>
          </a:p>
        </p:txBody>
      </p:sp>
      <p:sp>
        <p:nvSpPr>
          <p:cNvPr id="7" name="AutoShape 4" descr="Wiwynn Demonstrates Next-Gen Cooling Solutions and Collaborations for AI  Era at OCP Global Summit 2023 - PR Newswire APAC">
            <a:extLst>
              <a:ext uri="{FF2B5EF4-FFF2-40B4-BE49-F238E27FC236}">
                <a16:creationId xmlns:a16="http://schemas.microsoft.com/office/drawing/2014/main" id="{12436A31-4646-9723-40A3-6026EC4C00DE}"/>
              </a:ext>
            </a:extLst>
          </p:cNvPr>
          <p:cNvSpPr>
            <a:spLocks noChangeAspect="1" noChangeArrowheads="1"/>
          </p:cNvSpPr>
          <p:nvPr/>
        </p:nvSpPr>
        <p:spPr bwMode="auto">
          <a:xfrm>
            <a:off x="6993172" y="3173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8" name="圖片 7">
            <a:extLst>
              <a:ext uri="{FF2B5EF4-FFF2-40B4-BE49-F238E27FC236}">
                <a16:creationId xmlns:a16="http://schemas.microsoft.com/office/drawing/2014/main" id="{1119D034-C237-F048-A560-463E03036B38}"/>
              </a:ext>
            </a:extLst>
          </p:cNvPr>
          <p:cNvPicPr>
            <a:picLocks noChangeAspect="1"/>
          </p:cNvPicPr>
          <p:nvPr/>
        </p:nvPicPr>
        <p:blipFill>
          <a:blip r:embed="rId4"/>
          <a:stretch>
            <a:fillRect/>
          </a:stretch>
        </p:blipFill>
        <p:spPr>
          <a:xfrm>
            <a:off x="3986094" y="1853309"/>
            <a:ext cx="2530301" cy="4014745"/>
          </a:xfrm>
          <a:prstGeom prst="rect">
            <a:avLst/>
          </a:prstGeom>
        </p:spPr>
      </p:pic>
      <p:sp>
        <p:nvSpPr>
          <p:cNvPr id="9" name="文字方塊 8">
            <a:extLst>
              <a:ext uri="{FF2B5EF4-FFF2-40B4-BE49-F238E27FC236}">
                <a16:creationId xmlns:a16="http://schemas.microsoft.com/office/drawing/2014/main" id="{6132A498-0BAD-9FC9-9545-EC12C932F7DA}"/>
              </a:ext>
            </a:extLst>
          </p:cNvPr>
          <p:cNvSpPr txBox="1"/>
          <p:nvPr/>
        </p:nvSpPr>
        <p:spPr>
          <a:xfrm>
            <a:off x="4389139" y="1333571"/>
            <a:ext cx="2657042" cy="369332"/>
          </a:xfrm>
          <a:prstGeom prst="rect">
            <a:avLst/>
          </a:prstGeom>
          <a:noFill/>
        </p:spPr>
        <p:txBody>
          <a:bodyPr wrap="square">
            <a:spAutoFit/>
          </a:bodyPr>
          <a:lstStyle/>
          <a:p>
            <a:pPr algn="l"/>
            <a:r>
              <a:rPr lang="en-US" altLang="zh-TW" i="0" u="none" strike="noStrike" dirty="0">
                <a:effectLst/>
              </a:rPr>
              <a:t>Wiwynn- </a:t>
            </a:r>
            <a:r>
              <a:rPr lang="en-US" altLang="zh-TW" i="0" u="none" strike="noStrike" dirty="0" err="1">
                <a:effectLst/>
              </a:rPr>
              <a:t>Aqualoop</a:t>
            </a:r>
            <a:endParaRPr lang="en-US" altLang="zh-TW" i="0" u="none" strike="noStrike" dirty="0">
              <a:effectLst/>
              <a:hlinkClick r:id="rId5">
                <a:extLst>
                  <a:ext uri="{A12FA001-AC4F-418D-AE19-62706E023703}">
                    <ahyp:hlinkClr xmlns:ahyp="http://schemas.microsoft.com/office/drawing/2018/hyperlinkcolor" val="tx"/>
                  </a:ext>
                </a:extLst>
              </a:hlinkClick>
            </a:endParaRPr>
          </a:p>
        </p:txBody>
      </p:sp>
      <p:pic>
        <p:nvPicPr>
          <p:cNvPr id="7174" name="Picture 6" descr="SuperRack® 解決方案| Super Micro Computer, Inc.">
            <a:extLst>
              <a:ext uri="{FF2B5EF4-FFF2-40B4-BE49-F238E27FC236}">
                <a16:creationId xmlns:a16="http://schemas.microsoft.com/office/drawing/2014/main" id="{FCEFA335-C604-56A6-9616-76C5C68EEC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8480" y="1671064"/>
            <a:ext cx="4826538" cy="4196989"/>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BE0309C-D9E5-F887-8A82-264DED201F29}"/>
              </a:ext>
            </a:extLst>
          </p:cNvPr>
          <p:cNvSpPr txBox="1"/>
          <p:nvPr/>
        </p:nvSpPr>
        <p:spPr>
          <a:xfrm>
            <a:off x="8953401" y="1290143"/>
            <a:ext cx="2105108" cy="369332"/>
          </a:xfrm>
          <a:prstGeom prst="rect">
            <a:avLst/>
          </a:prstGeom>
          <a:noFill/>
        </p:spPr>
        <p:txBody>
          <a:bodyPr wrap="square">
            <a:spAutoFit/>
          </a:bodyPr>
          <a:lstStyle/>
          <a:p>
            <a:pPr algn="l"/>
            <a:r>
              <a:rPr lang="en-US" altLang="zh-TW" b="0" i="0" dirty="0">
                <a:effectLst/>
              </a:rPr>
              <a:t>Supermicro</a:t>
            </a:r>
            <a:endParaRPr lang="en-US" altLang="zh-TW" b="0" i="0" dirty="0">
              <a:effectLst/>
              <a:hlinkClick r:id="rId7">
                <a:extLst>
                  <a:ext uri="{A12FA001-AC4F-418D-AE19-62706E023703}">
                    <ahyp:hlinkClr xmlns:ahyp="http://schemas.microsoft.com/office/drawing/2018/hyperlinkcolor" val="tx"/>
                  </a:ext>
                </a:extLst>
              </a:hlinkClick>
            </a:endParaRPr>
          </a:p>
        </p:txBody>
      </p:sp>
      <p:sp>
        <p:nvSpPr>
          <p:cNvPr id="13" name="文字方塊 12">
            <a:extLst>
              <a:ext uri="{FF2B5EF4-FFF2-40B4-BE49-F238E27FC236}">
                <a16:creationId xmlns:a16="http://schemas.microsoft.com/office/drawing/2014/main" id="{417BF0D4-2CB5-7FA5-4135-6E9F07735589}"/>
              </a:ext>
            </a:extLst>
          </p:cNvPr>
          <p:cNvSpPr txBox="1"/>
          <p:nvPr/>
        </p:nvSpPr>
        <p:spPr>
          <a:xfrm>
            <a:off x="882596" y="227232"/>
            <a:ext cx="6110576" cy="461665"/>
          </a:xfrm>
          <a:prstGeom prst="rect">
            <a:avLst/>
          </a:prstGeom>
          <a:noFill/>
        </p:spPr>
        <p:txBody>
          <a:bodyPr wrap="square">
            <a:spAutoFit/>
          </a:bodyPr>
          <a:lstStyle/>
          <a:p>
            <a:r>
              <a:rPr lang="zh-TW" altLang="en-US" sz="2400" b="1" dirty="0">
                <a:latin typeface="Times New Roman" panose="02020603050405020304" pitchFamily="18" charset="0"/>
                <a:cs typeface="Times New Roman" panose="02020603050405020304" pitchFamily="18" charset="0"/>
              </a:rPr>
              <a:t>Suppliers on the market</a:t>
            </a:r>
          </a:p>
        </p:txBody>
      </p:sp>
    </p:spTree>
    <p:extLst>
      <p:ext uri="{BB962C8B-B14F-4D97-AF65-F5344CB8AC3E}">
        <p14:creationId xmlns:p14="http://schemas.microsoft.com/office/powerpoint/2010/main" val="1712140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820AD1-6736-059A-F4A4-ACFC66819B76}"/>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AutoShape 4" descr="Wiwynn Demonstrates Next-Gen Cooling Solutions and Collaborations for AI  Era at OCP Global Summit 2023 - PR Newswire APAC">
            <a:extLst>
              <a:ext uri="{FF2B5EF4-FFF2-40B4-BE49-F238E27FC236}">
                <a16:creationId xmlns:a16="http://schemas.microsoft.com/office/drawing/2014/main" id="{12436A31-4646-9723-40A3-6026EC4C00DE}"/>
              </a:ext>
            </a:extLst>
          </p:cNvPr>
          <p:cNvSpPr>
            <a:spLocks noChangeAspect="1" noChangeArrowheads="1"/>
          </p:cNvSpPr>
          <p:nvPr/>
        </p:nvSpPr>
        <p:spPr bwMode="auto">
          <a:xfrm>
            <a:off x="6993172" y="3173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8194" name="Picture 2" descr="技嘉科技推出新一代RACKLUTION-OP伺服器產品| 最新消息- GIGABYTE 技嘉科技">
            <a:extLst>
              <a:ext uri="{FF2B5EF4-FFF2-40B4-BE49-F238E27FC236}">
                <a16:creationId xmlns:a16="http://schemas.microsoft.com/office/drawing/2014/main" id="{8FEBE97C-D40D-746A-D704-7EA33E6C8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50" y="1916761"/>
            <a:ext cx="6198850" cy="356433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1C7A2C3-8E93-AC1F-694C-E7CF97AD3AEE}"/>
              </a:ext>
            </a:extLst>
          </p:cNvPr>
          <p:cNvSpPr txBox="1"/>
          <p:nvPr/>
        </p:nvSpPr>
        <p:spPr>
          <a:xfrm>
            <a:off x="882596" y="227232"/>
            <a:ext cx="6110576" cy="461665"/>
          </a:xfrm>
          <a:prstGeom prst="rect">
            <a:avLst/>
          </a:prstGeom>
          <a:noFill/>
        </p:spPr>
        <p:txBody>
          <a:bodyPr wrap="square">
            <a:spAutoFit/>
          </a:bodyPr>
          <a:lstStyle/>
          <a:p>
            <a:r>
              <a:rPr lang="zh-TW" altLang="en-US" sz="2400" b="1" dirty="0">
                <a:latin typeface="Times New Roman" panose="02020603050405020304" pitchFamily="18" charset="0"/>
                <a:cs typeface="Times New Roman" panose="02020603050405020304" pitchFamily="18" charset="0"/>
              </a:rPr>
              <a:t>Suppliers on the market</a:t>
            </a:r>
          </a:p>
        </p:txBody>
      </p:sp>
      <p:sp>
        <p:nvSpPr>
          <p:cNvPr id="5" name="文字方塊 4">
            <a:extLst>
              <a:ext uri="{FF2B5EF4-FFF2-40B4-BE49-F238E27FC236}">
                <a16:creationId xmlns:a16="http://schemas.microsoft.com/office/drawing/2014/main" id="{C9396A5E-537E-0C8C-45C0-090177C90592}"/>
              </a:ext>
            </a:extLst>
          </p:cNvPr>
          <p:cNvSpPr txBox="1"/>
          <p:nvPr/>
        </p:nvSpPr>
        <p:spPr>
          <a:xfrm>
            <a:off x="1881086" y="1377067"/>
            <a:ext cx="3405578" cy="369332"/>
          </a:xfrm>
          <a:prstGeom prst="rect">
            <a:avLst/>
          </a:prstGeom>
          <a:noFill/>
        </p:spPr>
        <p:txBody>
          <a:bodyPr wrap="square">
            <a:spAutoFit/>
          </a:bodyPr>
          <a:lstStyle/>
          <a:p>
            <a:pPr algn="ctr"/>
            <a:r>
              <a:rPr lang="en-US" altLang="zh-TW" dirty="0">
                <a:ea typeface="+mj-ea"/>
              </a:rPr>
              <a:t>Gigabyte</a:t>
            </a:r>
          </a:p>
        </p:txBody>
      </p:sp>
      <p:sp>
        <p:nvSpPr>
          <p:cNvPr id="10" name="文字方塊 9">
            <a:extLst>
              <a:ext uri="{FF2B5EF4-FFF2-40B4-BE49-F238E27FC236}">
                <a16:creationId xmlns:a16="http://schemas.microsoft.com/office/drawing/2014/main" id="{21EFE094-4D26-4AA2-951F-0AB08CD76099}"/>
              </a:ext>
            </a:extLst>
          </p:cNvPr>
          <p:cNvSpPr txBox="1"/>
          <p:nvPr/>
        </p:nvSpPr>
        <p:spPr>
          <a:xfrm>
            <a:off x="7410615" y="1007735"/>
            <a:ext cx="4061127" cy="369332"/>
          </a:xfrm>
          <a:prstGeom prst="rect">
            <a:avLst/>
          </a:prstGeom>
          <a:noFill/>
        </p:spPr>
        <p:txBody>
          <a:bodyPr wrap="square">
            <a:spAutoFit/>
          </a:bodyPr>
          <a:lstStyle/>
          <a:p>
            <a:pPr algn="ctr"/>
            <a:r>
              <a:rPr lang="zh-TW" altLang="en-US" dirty="0"/>
              <a:t>Foxconn</a:t>
            </a:r>
          </a:p>
        </p:txBody>
      </p:sp>
      <p:pic>
        <p:nvPicPr>
          <p:cNvPr id="8196" name="Picture 4" descr="Foxconn 39 Server Rack - Natex">
            <a:extLst>
              <a:ext uri="{FF2B5EF4-FFF2-40B4-BE49-F238E27FC236}">
                <a16:creationId xmlns:a16="http://schemas.microsoft.com/office/drawing/2014/main" id="{6D7A46E5-DA44-74FC-234B-F92692C68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2785" y="1623681"/>
            <a:ext cx="3165858" cy="422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5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C705F4-0D0C-6CDA-E363-E9F219C2284C}"/>
              </a:ext>
            </a:extLst>
          </p:cNvPr>
          <p:cNvSpPr/>
          <p:nvPr/>
        </p:nvSpPr>
        <p:spPr>
          <a:xfrm rot="16200000">
            <a:off x="-1176122" y="2239782"/>
            <a:ext cx="6351104" cy="18715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5">
            <a:extLst>
              <a:ext uri="{FF2B5EF4-FFF2-40B4-BE49-F238E27FC236}">
                <a16:creationId xmlns:a16="http://schemas.microsoft.com/office/drawing/2014/main" id="{2D2122FF-CF87-1B71-7C15-B8916384416E}"/>
              </a:ext>
            </a:extLst>
          </p:cNvPr>
          <p:cNvSpPr txBox="1"/>
          <p:nvPr/>
        </p:nvSpPr>
        <p:spPr>
          <a:xfrm>
            <a:off x="722026" y="1995537"/>
            <a:ext cx="2620107" cy="1189556"/>
          </a:xfrm>
          <a:prstGeom prst="rect">
            <a:avLst/>
          </a:prstGeom>
          <a:solidFill>
            <a:srgbClr val="FEFEFE"/>
          </a:solidFill>
        </p:spPr>
        <p:txBody>
          <a:bodyPr wrap="square" rtlCol="0">
            <a:spAutoFit/>
          </a:bodyPr>
          <a:lstStyle/>
          <a:p>
            <a:pPr algn="ctr">
              <a:lnSpc>
                <a:spcPts val="2000"/>
              </a:lnSpc>
            </a:pPr>
            <a:endParaRPr lang="en-US" altLang="zh-CN" sz="4000" dirty="0">
              <a:solidFill>
                <a:schemeClr val="accent6">
                  <a:lumMod val="75000"/>
                </a:schemeClr>
              </a:solidFill>
              <a:cs typeface="+mn-ea"/>
              <a:sym typeface="+mn-lt"/>
            </a:endParaRPr>
          </a:p>
          <a:p>
            <a:pPr algn="ctr">
              <a:lnSpc>
                <a:spcPts val="2000"/>
              </a:lnSpc>
            </a:pPr>
            <a:endParaRPr lang="en-US" altLang="zh-CN" sz="4000" dirty="0">
              <a:solidFill>
                <a:schemeClr val="accent6">
                  <a:lumMod val="75000"/>
                </a:schemeClr>
              </a:solidFill>
              <a:cs typeface="+mn-ea"/>
              <a:sym typeface="+mn-lt"/>
            </a:endParaRPr>
          </a:p>
          <a:p>
            <a:pPr algn="ctr">
              <a:lnSpc>
                <a:spcPts val="2000"/>
              </a:lnSpc>
            </a:pPr>
            <a:r>
              <a:rPr lang="en-US" altLang="zh-CN" sz="4000" dirty="0">
                <a:solidFill>
                  <a:schemeClr val="accent6">
                    <a:lumMod val="75000"/>
                  </a:schemeClr>
                </a:solidFill>
                <a:cs typeface="+mn-ea"/>
                <a:sym typeface="+mn-lt"/>
              </a:rPr>
              <a:t>OUTLINE</a:t>
            </a:r>
          </a:p>
          <a:p>
            <a:pPr algn="ctr">
              <a:lnSpc>
                <a:spcPts val="2000"/>
              </a:lnSpc>
            </a:pPr>
            <a:endParaRPr lang="en-US" altLang="zh-CN" sz="4000" dirty="0">
              <a:solidFill>
                <a:schemeClr val="accent6">
                  <a:lumMod val="75000"/>
                </a:schemeClr>
              </a:solidFill>
              <a:cs typeface="+mn-ea"/>
              <a:sym typeface="+mn-lt"/>
            </a:endParaRPr>
          </a:p>
        </p:txBody>
      </p:sp>
      <p:sp>
        <p:nvSpPr>
          <p:cNvPr id="5" name="矩形 4">
            <a:extLst>
              <a:ext uri="{FF2B5EF4-FFF2-40B4-BE49-F238E27FC236}">
                <a16:creationId xmlns:a16="http://schemas.microsoft.com/office/drawing/2014/main" id="{9FD2B845-35EB-4F2D-9B2A-92A26DEF2241}"/>
              </a:ext>
            </a:extLst>
          </p:cNvPr>
          <p:cNvSpPr/>
          <p:nvPr/>
        </p:nvSpPr>
        <p:spPr>
          <a:xfrm>
            <a:off x="4234811" y="554903"/>
            <a:ext cx="6355053" cy="7421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6">
            <a:extLst>
              <a:ext uri="{FF2B5EF4-FFF2-40B4-BE49-F238E27FC236}">
                <a16:creationId xmlns:a16="http://schemas.microsoft.com/office/drawing/2014/main" id="{B725EBBB-36E0-09EE-C45A-CE6E2B84E246}"/>
              </a:ext>
            </a:extLst>
          </p:cNvPr>
          <p:cNvSpPr/>
          <p:nvPr/>
        </p:nvSpPr>
        <p:spPr>
          <a:xfrm>
            <a:off x="3863750" y="506896"/>
            <a:ext cx="874645" cy="874645"/>
          </a:xfrm>
          <a:prstGeom prst="ellipse">
            <a:avLst/>
          </a:prstGeom>
          <a:solidFill>
            <a:schemeClr val="accent6"/>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9" name="矩形 8">
            <a:extLst>
              <a:ext uri="{FF2B5EF4-FFF2-40B4-BE49-F238E27FC236}">
                <a16:creationId xmlns:a16="http://schemas.microsoft.com/office/drawing/2014/main" id="{07125BF0-AE5C-ADC1-3461-F1015A6B0170}"/>
              </a:ext>
            </a:extLst>
          </p:cNvPr>
          <p:cNvSpPr/>
          <p:nvPr/>
        </p:nvSpPr>
        <p:spPr>
          <a:xfrm>
            <a:off x="4234811" y="1702412"/>
            <a:ext cx="6355053" cy="7421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B0632EF2-79E4-4CE3-257E-88DB735DDD85}"/>
              </a:ext>
            </a:extLst>
          </p:cNvPr>
          <p:cNvSpPr/>
          <p:nvPr/>
        </p:nvSpPr>
        <p:spPr>
          <a:xfrm>
            <a:off x="3863750" y="1654405"/>
            <a:ext cx="874645" cy="874645"/>
          </a:xfrm>
          <a:prstGeom prst="ellipse">
            <a:avLst/>
          </a:prstGeom>
          <a:solidFill>
            <a:schemeClr val="accent6">
              <a:lumMod val="5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2" name="矩形 11">
            <a:extLst>
              <a:ext uri="{FF2B5EF4-FFF2-40B4-BE49-F238E27FC236}">
                <a16:creationId xmlns:a16="http://schemas.microsoft.com/office/drawing/2014/main" id="{A4B20948-78B9-FFBD-DBF7-8231B8190F68}"/>
              </a:ext>
            </a:extLst>
          </p:cNvPr>
          <p:cNvSpPr/>
          <p:nvPr/>
        </p:nvSpPr>
        <p:spPr>
          <a:xfrm>
            <a:off x="4234812" y="2810165"/>
            <a:ext cx="6355054" cy="7421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91C004AD-65B2-E4EF-FAED-45C90DA9D8ED}"/>
              </a:ext>
            </a:extLst>
          </p:cNvPr>
          <p:cNvSpPr/>
          <p:nvPr/>
        </p:nvSpPr>
        <p:spPr>
          <a:xfrm>
            <a:off x="3863750" y="2762158"/>
            <a:ext cx="874645" cy="874645"/>
          </a:xfrm>
          <a:prstGeom prst="ellipse">
            <a:avLst/>
          </a:prstGeom>
          <a:solidFill>
            <a:schemeClr val="accent6"/>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5" name="矩形 14">
            <a:extLst>
              <a:ext uri="{FF2B5EF4-FFF2-40B4-BE49-F238E27FC236}">
                <a16:creationId xmlns:a16="http://schemas.microsoft.com/office/drawing/2014/main" id="{49A2FD19-1EBC-0A52-3C98-DC70FBACEC85}"/>
              </a:ext>
            </a:extLst>
          </p:cNvPr>
          <p:cNvSpPr/>
          <p:nvPr/>
        </p:nvSpPr>
        <p:spPr>
          <a:xfrm>
            <a:off x="4234812" y="3957674"/>
            <a:ext cx="6355052" cy="7421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a:extLst>
              <a:ext uri="{FF2B5EF4-FFF2-40B4-BE49-F238E27FC236}">
                <a16:creationId xmlns:a16="http://schemas.microsoft.com/office/drawing/2014/main" id="{72BAE8F7-5DAC-523D-6A06-F7105FB19ED6}"/>
              </a:ext>
            </a:extLst>
          </p:cNvPr>
          <p:cNvSpPr/>
          <p:nvPr/>
        </p:nvSpPr>
        <p:spPr>
          <a:xfrm>
            <a:off x="3863750" y="3909667"/>
            <a:ext cx="874645" cy="874645"/>
          </a:xfrm>
          <a:prstGeom prst="ellipse">
            <a:avLst/>
          </a:prstGeom>
          <a:solidFill>
            <a:schemeClr val="accent6">
              <a:lumMod val="5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8" name="文本框 19">
            <a:extLst>
              <a:ext uri="{FF2B5EF4-FFF2-40B4-BE49-F238E27FC236}">
                <a16:creationId xmlns:a16="http://schemas.microsoft.com/office/drawing/2014/main" id="{59BA4E74-DD0D-7BA6-8F09-7E3AF2A668BA}"/>
              </a:ext>
            </a:extLst>
          </p:cNvPr>
          <p:cNvSpPr txBox="1"/>
          <p:nvPr/>
        </p:nvSpPr>
        <p:spPr>
          <a:xfrm>
            <a:off x="3921934" y="590389"/>
            <a:ext cx="732404" cy="707886"/>
          </a:xfrm>
          <a:prstGeom prst="rect">
            <a:avLst/>
          </a:prstGeom>
          <a:noFill/>
        </p:spPr>
        <p:txBody>
          <a:bodyPr wrap="square" rtlCol="0">
            <a:spAutoFit/>
          </a:bodyPr>
          <a:lstStyle/>
          <a:p>
            <a:pPr algn="ctr"/>
            <a:r>
              <a:rPr lang="en-US" altLang="zh-CN" sz="4000" dirty="0">
                <a:solidFill>
                  <a:schemeClr val="bg1"/>
                </a:solidFill>
                <a:cs typeface="+mn-ea"/>
                <a:sym typeface="+mn-lt"/>
              </a:rPr>
              <a:t>1</a:t>
            </a:r>
            <a:endParaRPr lang="zh-CN" altLang="en-US" sz="4000" dirty="0">
              <a:solidFill>
                <a:schemeClr val="bg1"/>
              </a:solidFill>
              <a:cs typeface="+mn-ea"/>
              <a:sym typeface="+mn-lt"/>
            </a:endParaRPr>
          </a:p>
        </p:txBody>
      </p:sp>
      <p:sp>
        <p:nvSpPr>
          <p:cNvPr id="19" name="文本框 20">
            <a:extLst>
              <a:ext uri="{FF2B5EF4-FFF2-40B4-BE49-F238E27FC236}">
                <a16:creationId xmlns:a16="http://schemas.microsoft.com/office/drawing/2014/main" id="{ACE96107-B9F5-602D-1768-1E832AD9AA6E}"/>
              </a:ext>
            </a:extLst>
          </p:cNvPr>
          <p:cNvSpPr txBox="1"/>
          <p:nvPr/>
        </p:nvSpPr>
        <p:spPr>
          <a:xfrm>
            <a:off x="3932094" y="1747596"/>
            <a:ext cx="732404" cy="707886"/>
          </a:xfrm>
          <a:prstGeom prst="rect">
            <a:avLst/>
          </a:prstGeom>
          <a:noFill/>
        </p:spPr>
        <p:txBody>
          <a:bodyPr wrap="square" rtlCol="0">
            <a:spAutoFit/>
          </a:bodyPr>
          <a:lstStyle/>
          <a:p>
            <a:pPr algn="ctr"/>
            <a:r>
              <a:rPr lang="en-US" altLang="zh-CN" sz="4000" dirty="0">
                <a:solidFill>
                  <a:schemeClr val="bg1"/>
                </a:solidFill>
                <a:cs typeface="+mn-ea"/>
                <a:sym typeface="+mn-lt"/>
              </a:rPr>
              <a:t>2</a:t>
            </a:r>
            <a:endParaRPr lang="zh-CN" altLang="en-US" sz="4000" dirty="0">
              <a:solidFill>
                <a:schemeClr val="bg1"/>
              </a:solidFill>
              <a:cs typeface="+mn-ea"/>
              <a:sym typeface="+mn-lt"/>
            </a:endParaRPr>
          </a:p>
        </p:txBody>
      </p:sp>
      <p:sp>
        <p:nvSpPr>
          <p:cNvPr id="20" name="文本框 21">
            <a:extLst>
              <a:ext uri="{FF2B5EF4-FFF2-40B4-BE49-F238E27FC236}">
                <a16:creationId xmlns:a16="http://schemas.microsoft.com/office/drawing/2014/main" id="{3FF249BA-63B3-1FF8-9451-DA66CDFBD4DE}"/>
              </a:ext>
            </a:extLst>
          </p:cNvPr>
          <p:cNvSpPr txBox="1"/>
          <p:nvPr/>
        </p:nvSpPr>
        <p:spPr>
          <a:xfrm>
            <a:off x="3932094" y="2835990"/>
            <a:ext cx="732404" cy="707886"/>
          </a:xfrm>
          <a:prstGeom prst="rect">
            <a:avLst/>
          </a:prstGeom>
          <a:noFill/>
        </p:spPr>
        <p:txBody>
          <a:bodyPr wrap="square" rtlCol="0">
            <a:spAutoFit/>
          </a:bodyPr>
          <a:lstStyle/>
          <a:p>
            <a:pPr algn="ctr"/>
            <a:r>
              <a:rPr lang="en-US" altLang="zh-CN" sz="4000" dirty="0">
                <a:solidFill>
                  <a:schemeClr val="bg1"/>
                </a:solidFill>
                <a:cs typeface="+mn-ea"/>
                <a:sym typeface="+mn-lt"/>
              </a:rPr>
              <a:t>3</a:t>
            </a:r>
            <a:endParaRPr lang="zh-CN" altLang="en-US" sz="4000" dirty="0">
              <a:solidFill>
                <a:schemeClr val="bg1"/>
              </a:solidFill>
              <a:cs typeface="+mn-ea"/>
              <a:sym typeface="+mn-lt"/>
            </a:endParaRPr>
          </a:p>
        </p:txBody>
      </p:sp>
      <p:sp>
        <p:nvSpPr>
          <p:cNvPr id="21" name="文本框 22">
            <a:extLst>
              <a:ext uri="{FF2B5EF4-FFF2-40B4-BE49-F238E27FC236}">
                <a16:creationId xmlns:a16="http://schemas.microsoft.com/office/drawing/2014/main" id="{6A2E3DAF-D36F-1BD3-4E13-58B09D9A0AAC}"/>
              </a:ext>
            </a:extLst>
          </p:cNvPr>
          <p:cNvSpPr txBox="1"/>
          <p:nvPr/>
        </p:nvSpPr>
        <p:spPr>
          <a:xfrm>
            <a:off x="3922023" y="3967768"/>
            <a:ext cx="732404" cy="707886"/>
          </a:xfrm>
          <a:prstGeom prst="rect">
            <a:avLst/>
          </a:prstGeom>
          <a:noFill/>
        </p:spPr>
        <p:txBody>
          <a:bodyPr wrap="square" rtlCol="0">
            <a:spAutoFit/>
          </a:bodyPr>
          <a:lstStyle/>
          <a:p>
            <a:pPr algn="ctr"/>
            <a:r>
              <a:rPr lang="en-US" altLang="zh-CN" sz="4000" dirty="0">
                <a:solidFill>
                  <a:schemeClr val="bg1"/>
                </a:solidFill>
                <a:cs typeface="+mn-ea"/>
                <a:sym typeface="+mn-lt"/>
              </a:rPr>
              <a:t>4</a:t>
            </a:r>
            <a:endParaRPr lang="zh-CN" altLang="en-US" sz="4000" dirty="0">
              <a:solidFill>
                <a:schemeClr val="bg1"/>
              </a:solidFill>
              <a:cs typeface="+mn-ea"/>
              <a:sym typeface="+mn-lt"/>
            </a:endParaRPr>
          </a:p>
        </p:txBody>
      </p:sp>
      <p:sp>
        <p:nvSpPr>
          <p:cNvPr id="23" name="投影片編號版面配置區 22">
            <a:extLst>
              <a:ext uri="{FF2B5EF4-FFF2-40B4-BE49-F238E27FC236}">
                <a16:creationId xmlns:a16="http://schemas.microsoft.com/office/drawing/2014/main" id="{1D3CF8C1-318F-6499-4E37-26AB4AEA3332}"/>
              </a:ext>
            </a:extLst>
          </p:cNvPr>
          <p:cNvSpPr>
            <a:spLocks noGrp="1"/>
          </p:cNvSpPr>
          <p:nvPr>
            <p:ph type="sldNum" sz="quarter" idx="4294967295"/>
          </p:nvPr>
        </p:nvSpPr>
        <p:spPr>
          <a:xfrm>
            <a:off x="8818331" y="6034304"/>
            <a:ext cx="2700000" cy="316800"/>
          </a:xfrm>
        </p:spPr>
        <p:txBody>
          <a:bodyPr/>
          <a:lstStyle/>
          <a:p>
            <a:fld id="{49AE70B2-8BF9-45C0-BB95-33D1B9D3A854}" type="slidenum">
              <a:rPr lang="zh-TW" altLang="en-US" smtClean="0"/>
              <a:t>2</a:t>
            </a:fld>
            <a:endParaRPr lang="zh-TW" altLang="en-US" dirty="0"/>
          </a:p>
        </p:txBody>
      </p:sp>
      <p:sp>
        <p:nvSpPr>
          <p:cNvPr id="25" name="文字方塊 24">
            <a:extLst>
              <a:ext uri="{FF2B5EF4-FFF2-40B4-BE49-F238E27FC236}">
                <a16:creationId xmlns:a16="http://schemas.microsoft.com/office/drawing/2014/main" id="{0EF7C4E9-9E41-7FC0-5ED2-CAA8CC6E3DAA}"/>
              </a:ext>
            </a:extLst>
          </p:cNvPr>
          <p:cNvSpPr txBox="1"/>
          <p:nvPr/>
        </p:nvSpPr>
        <p:spPr>
          <a:xfrm>
            <a:off x="4796668" y="5133052"/>
            <a:ext cx="6110784" cy="522707"/>
          </a:xfrm>
          <a:prstGeom prst="rect">
            <a:avLst/>
          </a:prstGeom>
          <a:noFill/>
        </p:spPr>
        <p:txBody>
          <a:bodyPr wrap="square">
            <a:spAutoFit/>
          </a:bodyPr>
          <a:lstStyle/>
          <a:p>
            <a:pPr>
              <a:lnSpc>
                <a:spcPts val="3600"/>
              </a:lnSpc>
            </a:pPr>
            <a:r>
              <a:rPr lang="en-US" altLang="zh-TW" sz="2800" b="1" i="0" u="none" strike="noStrike" baseline="0" dirty="0">
                <a:latin typeface="Times New Roman" panose="02020603050405020304" pitchFamily="18" charset="0"/>
                <a:cs typeface="Times New Roman" panose="02020603050405020304" pitchFamily="18" charset="0"/>
              </a:rPr>
              <a:t>Environmental Requirements</a:t>
            </a:r>
          </a:p>
        </p:txBody>
      </p:sp>
      <p:sp>
        <p:nvSpPr>
          <p:cNvPr id="26" name="矩形 25">
            <a:extLst>
              <a:ext uri="{FF2B5EF4-FFF2-40B4-BE49-F238E27FC236}">
                <a16:creationId xmlns:a16="http://schemas.microsoft.com/office/drawing/2014/main" id="{991FFCD9-4096-3421-DFB7-AEA68363ED08}"/>
              </a:ext>
            </a:extLst>
          </p:cNvPr>
          <p:cNvSpPr/>
          <p:nvPr/>
        </p:nvSpPr>
        <p:spPr>
          <a:xfrm>
            <a:off x="4234812" y="5023549"/>
            <a:ext cx="6355052" cy="74212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15">
            <a:extLst>
              <a:ext uri="{FF2B5EF4-FFF2-40B4-BE49-F238E27FC236}">
                <a16:creationId xmlns:a16="http://schemas.microsoft.com/office/drawing/2014/main" id="{4C7530FA-6381-1DC3-AA9C-0DA78E9FF8DC}"/>
              </a:ext>
            </a:extLst>
          </p:cNvPr>
          <p:cNvSpPr/>
          <p:nvPr/>
        </p:nvSpPr>
        <p:spPr>
          <a:xfrm>
            <a:off x="3863750" y="4975542"/>
            <a:ext cx="874645" cy="874645"/>
          </a:xfrm>
          <a:prstGeom prst="ellipse">
            <a:avLst/>
          </a:prstGeom>
          <a:solidFill>
            <a:schemeClr val="accent6"/>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8" name="文本框 22">
            <a:extLst>
              <a:ext uri="{FF2B5EF4-FFF2-40B4-BE49-F238E27FC236}">
                <a16:creationId xmlns:a16="http://schemas.microsoft.com/office/drawing/2014/main" id="{73793DE4-51C6-05AA-0881-8A4CF8E16781}"/>
              </a:ext>
            </a:extLst>
          </p:cNvPr>
          <p:cNvSpPr txBox="1"/>
          <p:nvPr/>
        </p:nvSpPr>
        <p:spPr>
          <a:xfrm>
            <a:off x="3922023" y="5033643"/>
            <a:ext cx="732404" cy="707886"/>
          </a:xfrm>
          <a:prstGeom prst="rect">
            <a:avLst/>
          </a:prstGeom>
          <a:noFill/>
        </p:spPr>
        <p:txBody>
          <a:bodyPr wrap="square" rtlCol="0">
            <a:spAutoFit/>
          </a:bodyPr>
          <a:lstStyle/>
          <a:p>
            <a:pPr algn="ctr"/>
            <a:r>
              <a:rPr lang="en-US" altLang="zh-CN" sz="4000" dirty="0">
                <a:solidFill>
                  <a:schemeClr val="bg1"/>
                </a:solidFill>
                <a:cs typeface="+mn-ea"/>
                <a:sym typeface="+mn-lt"/>
              </a:rPr>
              <a:t>5</a:t>
            </a:r>
            <a:endParaRPr lang="zh-CN" altLang="en-US" sz="4000" dirty="0">
              <a:solidFill>
                <a:schemeClr val="bg1"/>
              </a:solidFill>
              <a:cs typeface="+mn-ea"/>
              <a:sym typeface="+mn-lt"/>
            </a:endParaRPr>
          </a:p>
        </p:txBody>
      </p:sp>
      <p:sp>
        <p:nvSpPr>
          <p:cNvPr id="31" name="文字方塊 30">
            <a:extLst>
              <a:ext uri="{FF2B5EF4-FFF2-40B4-BE49-F238E27FC236}">
                <a16:creationId xmlns:a16="http://schemas.microsoft.com/office/drawing/2014/main" id="{62058D6A-86C7-2BA1-E6E7-17EB56C3C722}"/>
              </a:ext>
            </a:extLst>
          </p:cNvPr>
          <p:cNvSpPr txBox="1"/>
          <p:nvPr/>
        </p:nvSpPr>
        <p:spPr>
          <a:xfrm>
            <a:off x="4850141" y="671623"/>
            <a:ext cx="6110784" cy="522707"/>
          </a:xfrm>
          <a:prstGeom prst="rect">
            <a:avLst/>
          </a:prstGeom>
          <a:noFill/>
        </p:spPr>
        <p:txBody>
          <a:bodyPr wrap="square">
            <a:spAutoFit/>
          </a:bodyPr>
          <a:lstStyle/>
          <a:p>
            <a:pPr>
              <a:lnSpc>
                <a:spcPts val="3600"/>
              </a:lnSpc>
            </a:pPr>
            <a:r>
              <a:rPr lang="en-US" altLang="zh-TW" sz="2800" b="1" dirty="0">
                <a:latin typeface="Times New Roman" panose="02020603050405020304" pitchFamily="18" charset="0"/>
                <a:cs typeface="Times New Roman" panose="02020603050405020304" pitchFamily="18" charset="0"/>
              </a:rPr>
              <a:t>Introduction – ORv3</a:t>
            </a:r>
            <a:r>
              <a:rPr lang="zh-TW" altLang="en-US" sz="2800" b="1" dirty="0">
                <a:latin typeface="Times New Roman" panose="02020603050405020304" pitchFamily="18" charset="0"/>
                <a:cs typeface="Times New Roman" panose="02020603050405020304" pitchFamily="18" charset="0"/>
              </a:rPr>
              <a:t> </a:t>
            </a:r>
            <a:endParaRPr lang="en-US" altLang="zh-TW" sz="2800" b="1" dirty="0">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494ED5DD-AB12-0F47-2736-84FBC837E203}"/>
              </a:ext>
            </a:extLst>
          </p:cNvPr>
          <p:cNvSpPr txBox="1"/>
          <p:nvPr/>
        </p:nvSpPr>
        <p:spPr>
          <a:xfrm>
            <a:off x="4806739" y="1792228"/>
            <a:ext cx="6110784" cy="522707"/>
          </a:xfrm>
          <a:prstGeom prst="rect">
            <a:avLst/>
          </a:prstGeom>
          <a:noFill/>
        </p:spPr>
        <p:txBody>
          <a:bodyPr wrap="square">
            <a:spAutoFit/>
          </a:bodyPr>
          <a:lstStyle/>
          <a:p>
            <a:pPr>
              <a:lnSpc>
                <a:spcPts val="3600"/>
              </a:lnSpc>
            </a:pPr>
            <a:r>
              <a:rPr lang="en-US" altLang="zh-TW" sz="2800" b="1" i="0" u="none" strike="noStrike" baseline="0" dirty="0">
                <a:latin typeface="Times New Roman" panose="02020603050405020304" pitchFamily="18" charset="0"/>
                <a:cs typeface="Times New Roman" panose="02020603050405020304" pitchFamily="18" charset="0"/>
              </a:rPr>
              <a:t>Rack Geometry Option 1, 2</a:t>
            </a:r>
          </a:p>
        </p:txBody>
      </p:sp>
      <p:sp>
        <p:nvSpPr>
          <p:cNvPr id="35" name="文字方塊 34">
            <a:extLst>
              <a:ext uri="{FF2B5EF4-FFF2-40B4-BE49-F238E27FC236}">
                <a16:creationId xmlns:a16="http://schemas.microsoft.com/office/drawing/2014/main" id="{8AE2407F-5D8D-B254-3585-266CB78AEC05}"/>
              </a:ext>
            </a:extLst>
          </p:cNvPr>
          <p:cNvSpPr txBox="1"/>
          <p:nvPr/>
        </p:nvSpPr>
        <p:spPr>
          <a:xfrm>
            <a:off x="4791869" y="4056668"/>
            <a:ext cx="6110784" cy="522707"/>
          </a:xfrm>
          <a:prstGeom prst="rect">
            <a:avLst/>
          </a:prstGeom>
          <a:noFill/>
        </p:spPr>
        <p:txBody>
          <a:bodyPr wrap="square">
            <a:spAutoFit/>
          </a:bodyPr>
          <a:lstStyle/>
          <a:p>
            <a:pPr>
              <a:lnSpc>
                <a:spcPts val="3600"/>
              </a:lnSpc>
            </a:pPr>
            <a:r>
              <a:rPr lang="en-US" altLang="zh-TW" sz="2800" b="1" i="0" u="none" strike="noStrike" baseline="0" dirty="0">
                <a:latin typeface="Times New Roman" panose="02020603050405020304" pitchFamily="18" charset="0"/>
                <a:cs typeface="Times New Roman" panose="02020603050405020304" pitchFamily="18" charset="0"/>
              </a:rPr>
              <a:t>Caster/</a:t>
            </a:r>
            <a:r>
              <a:rPr lang="en-US" altLang="zh-TW" sz="2800" b="1" i="0" dirty="0">
                <a:effectLst/>
                <a:latin typeface="Times New Roman" panose="02020603050405020304" pitchFamily="18" charset="0"/>
                <a:cs typeface="Times New Roman" panose="02020603050405020304" pitchFamily="18" charset="0"/>
              </a:rPr>
              <a:t>Leveling Feet</a:t>
            </a:r>
            <a:r>
              <a:rPr lang="zh-TW" altLang="en-US" sz="2800" b="1" i="0" dirty="0">
                <a:effectLst/>
                <a:latin typeface="Times New Roman" panose="02020603050405020304" pitchFamily="18" charset="0"/>
                <a:cs typeface="Times New Roman" panose="02020603050405020304" pitchFamily="18" charset="0"/>
              </a:rPr>
              <a:t> </a:t>
            </a:r>
            <a:r>
              <a:rPr lang="en-US" altLang="zh-TW" sz="2800" b="1" i="0" u="none" strike="noStrike" baseline="0" dirty="0">
                <a:latin typeface="Times New Roman" panose="02020603050405020304" pitchFamily="18" charset="0"/>
                <a:cs typeface="Times New Roman" panose="02020603050405020304" pitchFamily="18" charset="0"/>
              </a:rPr>
              <a:t>Requirements</a:t>
            </a:r>
          </a:p>
        </p:txBody>
      </p:sp>
      <p:sp>
        <p:nvSpPr>
          <p:cNvPr id="3" name="文字方塊 2">
            <a:extLst>
              <a:ext uri="{FF2B5EF4-FFF2-40B4-BE49-F238E27FC236}">
                <a16:creationId xmlns:a16="http://schemas.microsoft.com/office/drawing/2014/main" id="{01BF4FC1-5A72-5022-95E2-517C65EE06FD}"/>
              </a:ext>
            </a:extLst>
          </p:cNvPr>
          <p:cNvSpPr txBox="1"/>
          <p:nvPr/>
        </p:nvSpPr>
        <p:spPr>
          <a:xfrm>
            <a:off x="4850141" y="2902544"/>
            <a:ext cx="6110784" cy="522707"/>
          </a:xfrm>
          <a:prstGeom prst="rect">
            <a:avLst/>
          </a:prstGeom>
          <a:noFill/>
        </p:spPr>
        <p:txBody>
          <a:bodyPr wrap="square">
            <a:spAutoFit/>
          </a:bodyPr>
          <a:lstStyle/>
          <a:p>
            <a:pPr algn="l"/>
            <a:r>
              <a:rPr lang="en-US" altLang="zh-TW" sz="2800" b="1" i="0" dirty="0">
                <a:effectLst/>
                <a:latin typeface="Times New Roman" panose="02020603050405020304" pitchFamily="18" charset="0"/>
                <a:cs typeface="Times New Roman" panose="02020603050405020304" pitchFamily="18" charset="0"/>
              </a:rPr>
              <a:t>Power Features</a:t>
            </a:r>
          </a:p>
        </p:txBody>
      </p:sp>
    </p:spTree>
    <p:extLst>
      <p:ext uri="{BB962C8B-B14F-4D97-AF65-F5344CB8AC3E}">
        <p14:creationId xmlns:p14="http://schemas.microsoft.com/office/powerpoint/2010/main" val="192353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E8B7EAE-C16B-04BC-4D7E-522DFCCA0CF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915CDF73-1FC9-6C66-F5D4-D9297690D7EF}"/>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Reference</a:t>
            </a:r>
          </a:p>
        </p:txBody>
      </p:sp>
      <p:sp>
        <p:nvSpPr>
          <p:cNvPr id="5" name="文字方塊 4">
            <a:extLst>
              <a:ext uri="{FF2B5EF4-FFF2-40B4-BE49-F238E27FC236}">
                <a16:creationId xmlns:a16="http://schemas.microsoft.com/office/drawing/2014/main" id="{E5FAF42D-BFF1-45A3-F74B-254B6CEEF6A9}"/>
              </a:ext>
            </a:extLst>
          </p:cNvPr>
          <p:cNvSpPr txBox="1"/>
          <p:nvPr/>
        </p:nvSpPr>
        <p:spPr>
          <a:xfrm>
            <a:off x="578312" y="930160"/>
            <a:ext cx="10731038" cy="4227055"/>
          </a:xfrm>
          <a:prstGeom prst="rect">
            <a:avLst/>
          </a:prstGeom>
          <a:noFill/>
        </p:spPr>
        <p:txBody>
          <a:bodyPr wrap="square">
            <a:spAutoFit/>
          </a:bodyPr>
          <a:lstStyle/>
          <a:p>
            <a:pPr algn="l">
              <a:lnSpc>
                <a:spcPts val="2500"/>
              </a:lnSpc>
            </a:pPr>
            <a:r>
              <a:rPr lang="en-US"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 </a:t>
            </a:r>
            <a:r>
              <a:rPr lang="en-US" altLang="zh-TW" sz="1600" b="0" i="0" u="none" strike="noStrike" baseline="0" dirty="0">
                <a:solidFill>
                  <a:srgbClr val="24292E"/>
                </a:solidFill>
                <a:latin typeface="微軟正黑體" panose="020B0604030504040204" pitchFamily="34" charset="-120"/>
                <a:ea typeface="微軟正黑體" panose="020B0604030504040204" pitchFamily="34" charset="-120"/>
                <a:cs typeface="Times New Roman" panose="02020603050405020304" pitchFamily="18" charset="0"/>
              </a:rPr>
              <a:t>OCP Open Rack Specification 2.1</a:t>
            </a:r>
          </a:p>
          <a:p>
            <a:pPr algn="l">
              <a:lnSpc>
                <a:spcPts val="2500"/>
              </a:lnSpc>
            </a:pPr>
            <a:r>
              <a:rPr lang="fr-FR"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[2] OCP Profiles - </a:t>
            </a:r>
            <a:r>
              <a:rPr lang="fr-FR" altLang="zh-TW" sz="1600" b="0" i="0" u="none" strike="noStrike" baseline="0" dirty="0">
                <a:solidFill>
                  <a:srgbClr val="1155CD"/>
                </a:solidFill>
                <a:latin typeface="微軟正黑體" panose="020B0604030504040204" pitchFamily="34" charset="-120"/>
                <a:ea typeface="微軟正黑體" panose="020B0604030504040204" pitchFamily="34" charset="-120"/>
                <a:cs typeface="Times New Roman" panose="02020603050405020304" pitchFamily="18" charset="0"/>
              </a:rPr>
              <a:t>https://github.com/opencomputeproject/OCP-Profiles</a:t>
            </a:r>
          </a:p>
          <a:p>
            <a:pPr algn="l">
              <a:lnSpc>
                <a:spcPts val="2500"/>
              </a:lnSpc>
            </a:pPr>
            <a:r>
              <a:rPr lang="en-US"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[3] Redfish Interop Validator - </a:t>
            </a:r>
            <a:r>
              <a:rPr lang="en-US" altLang="zh-TW" sz="1600" b="0" i="0" u="none" strike="noStrike" baseline="0" dirty="0">
                <a:solidFill>
                  <a:srgbClr val="1155CD"/>
                </a:solidFill>
                <a:latin typeface="微軟正黑體" panose="020B0604030504040204" pitchFamily="34" charset="-120"/>
                <a:ea typeface="微軟正黑體" panose="020B0604030504040204" pitchFamily="34" charset="-120"/>
                <a:cs typeface="Times New Roman" panose="02020603050405020304" pitchFamily="18" charset="0"/>
              </a:rPr>
              <a:t>https://github.com/DMTF/Redfish-Interop-Validator</a:t>
            </a:r>
          </a:p>
          <a:p>
            <a:pPr algn="l">
              <a:lnSpc>
                <a:spcPts val="2500"/>
              </a:lnSpc>
            </a:pPr>
            <a:r>
              <a:rPr lang="en-US"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[4] Redfish Service Validator - </a:t>
            </a:r>
            <a:r>
              <a:rPr lang="en-US" altLang="zh-TW" sz="1600" b="0" i="0" u="none" strike="noStrike" baseline="0" dirty="0">
                <a:solidFill>
                  <a:srgbClr val="1155CD"/>
                </a:solidFill>
                <a:latin typeface="微軟正黑體" panose="020B0604030504040204" pitchFamily="34" charset="-120"/>
                <a:ea typeface="微軟正黑體" panose="020B0604030504040204" pitchFamily="34" charset="-120"/>
                <a:cs typeface="Times New Roman" panose="02020603050405020304" pitchFamily="18" charset="0"/>
                <a:hlinkClick r:id="rId3"/>
              </a:rPr>
              <a:t>https://github.com/DMTF/Redfish-Service-Validator</a:t>
            </a:r>
            <a:endParaRPr lang="en-US" altLang="zh-TW" sz="1600" b="0" i="0" u="none" strike="noStrike" baseline="0" dirty="0">
              <a:solidFill>
                <a:srgbClr val="1155CD"/>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[5</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Open Rack V3 </a:t>
            </a:r>
            <a:r>
              <a:rPr lang="en-US" altLang="zh-TW" sz="1600" b="1" i="0" dirty="0">
                <a:solidFill>
                  <a:srgbClr val="222226"/>
                </a:solidFill>
                <a:effectLst/>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hlinkClick r:id="rId4"/>
              </a:rPr>
              <a:t>https://blog.csdn.net/Urh3t1/article/details/119523625</a:t>
            </a:r>
            <a:endParaRPr lang="en-US" altLang="zh-TW" sz="1600" dirty="0">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b="0" i="0" u="none" strike="noStrike" baseline="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[6]</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42OU Open Computing Rack Venus</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5"/>
              </a:rPr>
              <a:t>https://www.aicipc.com/tw/productdetail/51111</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[7] </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硬體開源：</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Open Rack</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重新定義機架尺度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6"/>
              </a:rPr>
              <a:t>https://www.gushiciku.cn/dc_tw/106339473</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[8]</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技嘉新一代</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RACK: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7"/>
              </a:rPr>
              <a:t>https://www.gigabyte.com/tw/Press/News/1639</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[9]</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Open Rack V3 Design Development</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8"/>
              </a:rPr>
              <a:t>https://www.youtube.com/watch?v=-nGNe56eXLc</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[10]</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Overview of Open Rack V3 Base Specification</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a:t>
            </a:r>
            <a:r>
              <a:rPr lang="zh-TW" altLang="en-US"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9"/>
              </a:rPr>
              <a:t>https://www.youtube.com/watch?v=H5VCgDDV2pM</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[11]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10"/>
              </a:rPr>
              <a:t>https://www.opencompute.org/documents/google-implementation-orv3-spec-1-pdf</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rPr>
              <a:t>[12] </a:t>
            </a:r>
            <a:r>
              <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hlinkClick r:id="rId11"/>
              </a:rPr>
              <a:t>https://www.gvm.com.tw/article/103723</a:t>
            </a: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pPr>
              <a:lnSpc>
                <a:spcPts val="2500"/>
              </a:lnSpc>
            </a:pPr>
            <a:endParaRPr lang="en-US" altLang="zh-TW" sz="1600" dirty="0">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71432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71FE56-84BB-D188-F20A-79AC3AAE07E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7F4E84-DC9B-FE1A-88FB-06B68ADD8076}"/>
              </a:ext>
            </a:extLst>
          </p:cNvPr>
          <p:cNvSpPr>
            <a:spLocks noGrp="1"/>
          </p:cNvSpPr>
          <p:nvPr>
            <p:ph idx="1"/>
          </p:nvPr>
        </p:nvSpPr>
        <p:spPr/>
        <p:txBody>
          <a:bodyPr/>
          <a:lstStyle/>
          <a:p>
            <a:endParaRPr lang="zh-TW" altLang="en-US"/>
          </a:p>
        </p:txBody>
      </p:sp>
      <p:sp>
        <p:nvSpPr>
          <p:cNvPr id="9218" name="投影片編號版面配置區 4"/>
          <p:cNvSpPr txBox="1">
            <a:spLocks noGrp="1"/>
          </p:cNvSpPr>
          <p:nvPr>
            <p:ph type="sldNum" sz="quarter" idx="4294967295"/>
          </p:nvPr>
        </p:nvSpPr>
        <p:spPr>
          <a:xfrm>
            <a:off x="8610600" y="6356350"/>
            <a:ext cx="2743200" cy="365125"/>
          </a:xfrm>
          <a:noFill/>
          <a:ln>
            <a:noFill/>
          </a:ln>
        </p:spPr>
        <p:txBody>
          <a:bodyPr/>
          <a:lstStyle/>
          <a:p>
            <a:pPr algn="r" defTabSz="1024402" fontAlgn="base">
              <a:spcBef>
                <a:spcPct val="0"/>
              </a:spcBef>
              <a:spcAft>
                <a:spcPct val="0"/>
              </a:spcAft>
            </a:pPr>
            <a:fld id="{9A0DB2DC-4C9A-4742-B13C-FB6460FD3503}" type="slidenum">
              <a:rPr lang="zh-TW" altLang="en-US" sz="1344" dirty="0">
                <a:solidFill>
                  <a:prstClr val="black"/>
                </a:solidFill>
                <a:latin typeface="Calibri" panose="020F0502020204030204" pitchFamily="34" charset="0"/>
                <a:ea typeface="新細明體" panose="02020500000000000000" pitchFamily="18" charset="-120"/>
              </a:rPr>
              <a:pPr algn="r" defTabSz="1024402" fontAlgn="base">
                <a:spcBef>
                  <a:spcPct val="0"/>
                </a:spcBef>
                <a:spcAft>
                  <a:spcPct val="0"/>
                </a:spcAft>
              </a:pPr>
              <a:t>21</a:t>
            </a:fld>
            <a:endParaRPr lang="zh-TW" altLang="en-US" sz="1344">
              <a:solidFill>
                <a:prstClr val="black"/>
              </a:solidFill>
              <a:latin typeface="Calibri" panose="020F0502020204030204" pitchFamily="34" charset="0"/>
              <a:ea typeface="新細明體" panose="02020500000000000000" pitchFamily="18" charset="-120"/>
            </a:endParaRPr>
          </a:p>
        </p:txBody>
      </p:sp>
      <p:pic>
        <p:nvPicPr>
          <p:cNvPr id="9219" name="圖片 1"/>
          <p:cNvPicPr>
            <a:picLocks noChangeAspect="1"/>
          </p:cNvPicPr>
          <p:nvPr/>
        </p:nvPicPr>
        <p:blipFill rotWithShape="1">
          <a:blip r:embed="rId3"/>
          <a:srcRect l="3084" t="5676" r="2688" b="7592"/>
          <a:stretch/>
        </p:blipFill>
        <p:spPr>
          <a:xfrm>
            <a:off x="0" y="-10259"/>
            <a:ext cx="12192000" cy="6347616"/>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aton Open Rack v3 (ORV3)-compatible Solutions Announced - StorageReview.com">
            <a:extLst>
              <a:ext uri="{FF2B5EF4-FFF2-40B4-BE49-F238E27FC236}">
                <a16:creationId xmlns:a16="http://schemas.microsoft.com/office/drawing/2014/main" id="{6857268F-7A63-4831-E758-06CDA0A85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81" r="26849"/>
          <a:stretch/>
        </p:blipFill>
        <p:spPr bwMode="auto">
          <a:xfrm>
            <a:off x="9051235" y="93659"/>
            <a:ext cx="2849220" cy="59007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rver » Open Compute Project">
            <a:extLst>
              <a:ext uri="{FF2B5EF4-FFF2-40B4-BE49-F238E27FC236}">
                <a16:creationId xmlns:a16="http://schemas.microsoft.com/office/drawing/2014/main" id="{185696C7-133A-F802-4291-2AA9153172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81" t="3158" r="16609" b="6366"/>
          <a:stretch/>
        </p:blipFill>
        <p:spPr bwMode="auto">
          <a:xfrm>
            <a:off x="554459" y="1693568"/>
            <a:ext cx="593163" cy="79259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0E26F97-824B-EC4C-29E4-0AC77549DA2B}"/>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ORv3 – Meta Version</a:t>
            </a:r>
          </a:p>
        </p:txBody>
      </p:sp>
      <p:sp>
        <p:nvSpPr>
          <p:cNvPr id="6" name="文字方塊 5">
            <a:extLst>
              <a:ext uri="{FF2B5EF4-FFF2-40B4-BE49-F238E27FC236}">
                <a16:creationId xmlns:a16="http://schemas.microsoft.com/office/drawing/2014/main" id="{0B6890B2-95C1-6065-0047-A07F330EA1FA}"/>
              </a:ext>
            </a:extLst>
          </p:cNvPr>
          <p:cNvSpPr txBox="1"/>
          <p:nvPr/>
        </p:nvSpPr>
        <p:spPr>
          <a:xfrm>
            <a:off x="1166191" y="803079"/>
            <a:ext cx="7582367" cy="1708160"/>
          </a:xfrm>
          <a:prstGeom prst="rect">
            <a:avLst/>
          </a:prstGeom>
          <a:noFill/>
        </p:spPr>
        <p:txBody>
          <a:bodyPr wrap="square" rtlCol="0">
            <a:spAutoFit/>
          </a:bodyPr>
          <a:lstStyle/>
          <a:p>
            <a:pPr>
              <a:lnSpc>
                <a:spcPts val="1800"/>
              </a:lnSpc>
            </a:pPr>
            <a:r>
              <a:rPr lang="en-US" altLang="zh-TW" sz="1600" b="1" i="0" dirty="0">
                <a:solidFill>
                  <a:srgbClr val="222222"/>
                </a:solidFill>
                <a:effectLst/>
                <a:latin typeface="Times New Roman" panose="02020603050405020304" pitchFamily="18" charset="0"/>
                <a:cs typeface="Times New Roman" panose="02020603050405020304" pitchFamily="18" charset="0"/>
              </a:rPr>
              <a:t>What is </a:t>
            </a:r>
            <a:r>
              <a:rPr lang="en-US" altLang="zh-TW" sz="1600" b="1" dirty="0">
                <a:solidFill>
                  <a:srgbClr val="222222"/>
                </a:solidFill>
                <a:latin typeface="Times New Roman" panose="02020603050405020304" pitchFamily="18" charset="0"/>
                <a:cs typeface="Times New Roman" panose="02020603050405020304" pitchFamily="18" charset="0"/>
              </a:rPr>
              <a:t>OCP?</a:t>
            </a:r>
            <a:br>
              <a:rPr lang="en-US" altLang="zh-TW" sz="1400" dirty="0">
                <a:solidFill>
                  <a:srgbClr val="222222"/>
                </a:solidFill>
                <a:latin typeface="Times New Roman" panose="02020603050405020304" pitchFamily="18" charset="0"/>
                <a:cs typeface="Times New Roman" panose="02020603050405020304" pitchFamily="18" charset="0"/>
              </a:rPr>
            </a:br>
            <a:r>
              <a:rPr lang="en-US" altLang="zh-TW" sz="1400" b="0" i="0" dirty="0">
                <a:solidFill>
                  <a:srgbClr val="222222"/>
                </a:solidFill>
                <a:effectLst/>
                <a:latin typeface="Times New Roman" panose="02020603050405020304" pitchFamily="18" charset="0"/>
                <a:cs typeface="Times New Roman" panose="02020603050405020304" pitchFamily="18" charset="0"/>
              </a:rPr>
              <a:t>The </a:t>
            </a:r>
            <a:r>
              <a:rPr lang="en-US" altLang="zh-TW" sz="1400" b="1" i="0" dirty="0">
                <a:solidFill>
                  <a:srgbClr val="222222"/>
                </a:solidFill>
                <a:effectLst/>
                <a:latin typeface="Times New Roman" panose="02020603050405020304" pitchFamily="18" charset="0"/>
                <a:cs typeface="Times New Roman" panose="02020603050405020304" pitchFamily="18" charset="0"/>
              </a:rPr>
              <a:t>Open Compute Project</a:t>
            </a:r>
            <a:r>
              <a:rPr lang="en-US" altLang="zh-TW" sz="1400" b="0" i="0" dirty="0">
                <a:solidFill>
                  <a:srgbClr val="222222"/>
                </a:solidFill>
                <a:effectLst/>
                <a:latin typeface="Times New Roman" panose="02020603050405020304" pitchFamily="18" charset="0"/>
                <a:cs typeface="Times New Roman" panose="02020603050405020304" pitchFamily="18" charset="0"/>
              </a:rPr>
              <a:t> (OCP) is an open source initiative launched in 2011 by Facebook with the purpose to design and share innovative specifications for better datacenters.</a:t>
            </a:r>
          </a:p>
          <a:p>
            <a:pPr>
              <a:lnSpc>
                <a:spcPts val="1800"/>
              </a:lnSpc>
            </a:pPr>
            <a:endParaRPr lang="en-US" altLang="zh-TW" sz="1400" b="0" i="0" dirty="0">
              <a:solidFill>
                <a:srgbClr val="222222"/>
              </a:solidFill>
              <a:effectLst/>
              <a:latin typeface="Times New Roman" panose="02020603050405020304" pitchFamily="18" charset="0"/>
              <a:cs typeface="Times New Roman" panose="02020603050405020304" pitchFamily="18" charset="0"/>
            </a:endParaRPr>
          </a:p>
          <a:p>
            <a:pPr>
              <a:lnSpc>
                <a:spcPts val="1800"/>
              </a:lnSpc>
            </a:pPr>
            <a:r>
              <a:rPr lang="en-US" altLang="zh-TW" sz="1600" b="1" dirty="0">
                <a:latin typeface="Times New Roman" panose="02020603050405020304" pitchFamily="18" charset="0"/>
                <a:cs typeface="Times New Roman" panose="02020603050405020304" pitchFamily="18" charset="0"/>
              </a:rPr>
              <a:t>What is ORv3?</a:t>
            </a:r>
          </a:p>
          <a:p>
            <a:pPr>
              <a:lnSpc>
                <a:spcPts val="1800"/>
              </a:lnSpc>
            </a:pPr>
            <a:r>
              <a:rPr lang="en-US" altLang="zh-TW" sz="1400" dirty="0">
                <a:latin typeface="Times New Roman" panose="02020603050405020304" pitchFamily="18" charset="0"/>
                <a:cs typeface="Times New Roman" panose="02020603050405020304" pitchFamily="18" charset="0"/>
              </a:rPr>
              <a:t>Open Rack Version 3 (ORv3) is a specification developed by the Open Compute Project (OCP) for data center racks. The standards focus on </a:t>
            </a:r>
            <a:r>
              <a:rPr lang="en-US" altLang="zh-TW" sz="1600" b="1" dirty="0">
                <a:latin typeface="Times New Roman" panose="02020603050405020304" pitchFamily="18" charset="0"/>
                <a:cs typeface="Times New Roman" panose="02020603050405020304" pitchFamily="18" charset="0"/>
              </a:rPr>
              <a:t>server load and power supply specifications</a:t>
            </a:r>
            <a:r>
              <a:rPr lang="en-US" altLang="zh-TW" sz="1400" b="1" dirty="0">
                <a:latin typeface="Times New Roman" panose="02020603050405020304" pitchFamily="18" charset="0"/>
                <a:cs typeface="Times New Roman" panose="02020603050405020304" pitchFamily="18" charset="0"/>
              </a:rPr>
              <a:t>.</a:t>
            </a:r>
          </a:p>
        </p:txBody>
      </p:sp>
      <p:graphicFrame>
        <p:nvGraphicFramePr>
          <p:cNvPr id="8" name="表格 8">
            <a:extLst>
              <a:ext uri="{FF2B5EF4-FFF2-40B4-BE49-F238E27FC236}">
                <a16:creationId xmlns:a16="http://schemas.microsoft.com/office/drawing/2014/main" id="{A93B8289-B9AF-F6C3-6742-7F4B7C0882E5}"/>
              </a:ext>
            </a:extLst>
          </p:cNvPr>
          <p:cNvGraphicFramePr>
            <a:graphicFrameLocks noGrp="1"/>
          </p:cNvGraphicFramePr>
          <p:nvPr>
            <p:extLst>
              <p:ext uri="{D42A27DB-BD31-4B8C-83A1-F6EECF244321}">
                <p14:modId xmlns:p14="http://schemas.microsoft.com/office/powerpoint/2010/main" val="3126837322"/>
              </p:ext>
            </p:extLst>
          </p:nvPr>
        </p:nvGraphicFramePr>
        <p:xfrm>
          <a:off x="519882" y="2680867"/>
          <a:ext cx="8210961" cy="3374050"/>
        </p:xfrm>
        <a:graphic>
          <a:graphicData uri="http://schemas.openxmlformats.org/drawingml/2006/table">
            <a:tbl>
              <a:tblPr firstRow="1" bandRow="1">
                <a:tableStyleId>{5C22544A-7EE6-4342-B048-85BDC9FD1C3A}</a:tableStyleId>
              </a:tblPr>
              <a:tblGrid>
                <a:gridCol w="2603806">
                  <a:extLst>
                    <a:ext uri="{9D8B030D-6E8A-4147-A177-3AD203B41FA5}">
                      <a16:colId xmlns:a16="http://schemas.microsoft.com/office/drawing/2014/main" val="3341024690"/>
                    </a:ext>
                  </a:extLst>
                </a:gridCol>
                <a:gridCol w="5607155">
                  <a:extLst>
                    <a:ext uri="{9D8B030D-6E8A-4147-A177-3AD203B41FA5}">
                      <a16:colId xmlns:a16="http://schemas.microsoft.com/office/drawing/2014/main" val="899463517"/>
                    </a:ext>
                  </a:extLst>
                </a:gridCol>
              </a:tblGrid>
              <a:tr h="337405">
                <a:tc>
                  <a:txBody>
                    <a:bodyPr/>
                    <a:lstStyle/>
                    <a:p>
                      <a:pPr algn="ct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Parameter</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SPEC</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9903764"/>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2,286H x 600W x 1,098D (mm)</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8543098"/>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Support</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nSpc>
                          <a:spcPts val="1600"/>
                        </a:lnSpc>
                        <a:buFont typeface="Arial" panose="020B0604020202020204" pitchFamily="34" charset="0"/>
                        <a:buNone/>
                      </a:pPr>
                      <a:r>
                        <a:rPr lang="en-US" altLang="zh-TW" sz="1400" dirty="0">
                          <a:latin typeface="Times New Roman" panose="02020603050405020304" pitchFamily="18" charset="0"/>
                          <a:cs typeface="Times New Roman" panose="02020603050405020304" pitchFamily="18" charset="0"/>
                        </a:rPr>
                        <a:t>Supports both EIA 19” classic widths and Open Rack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0345881"/>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Max Payload</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1,400kg</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16010"/>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Rear Door Max Wt. </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150kg</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9914376"/>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Air Flow Direction</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Front to Back</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562487"/>
                  </a:ext>
                </a:extLst>
              </a:tr>
              <a:tr h="337405">
                <a:tc>
                  <a:txBody>
                    <a:bodyPr/>
                    <a:lstStyle/>
                    <a:p>
                      <a:pPr>
                        <a:lnSpc>
                          <a:spcPts val="1600"/>
                        </a:lnSpc>
                      </a:pPr>
                      <a:r>
                        <a:rPr lang="en-US" altLang="zh-TW" sz="1400" dirty="0" err="1">
                          <a:solidFill>
                            <a:schemeClr val="tx1"/>
                          </a:solidFill>
                          <a:latin typeface="Times New Roman" panose="02020603050405020304" pitchFamily="18" charset="0"/>
                          <a:cs typeface="Times New Roman" panose="02020603050405020304" pitchFamily="18" charset="0"/>
                        </a:rPr>
                        <a:t>OpenU</a:t>
                      </a:r>
                      <a:r>
                        <a:rPr lang="en-US" altLang="zh-TW" sz="1400" dirty="0">
                          <a:solidFill>
                            <a:schemeClr val="tx1"/>
                          </a:solidFill>
                          <a:latin typeface="Times New Roman" panose="02020603050405020304" pitchFamily="18" charset="0"/>
                          <a:cs typeface="Times New Roman" panose="02020603050405020304" pitchFamily="18" charset="0"/>
                        </a:rPr>
                        <a:t> Support </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44 OU</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176142"/>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RU Support</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47 RU</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2860095"/>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Operation Temp</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ts val="1600"/>
                        </a:lnSpc>
                      </a:pPr>
                      <a:r>
                        <a:rPr lang="en-US" altLang="zh-TW" sz="1400" kern="1200" dirty="0">
                          <a:solidFill>
                            <a:schemeClr val="tx1"/>
                          </a:solidFill>
                          <a:latin typeface="Times New Roman" panose="02020603050405020304" pitchFamily="18" charset="0"/>
                          <a:ea typeface="+mn-ea"/>
                          <a:cs typeface="Times New Roman" panose="02020603050405020304" pitchFamily="18" charset="0"/>
                        </a:rPr>
                        <a:t>10°C to 60°C</a:t>
                      </a:r>
                      <a:endParaRPr lang="zh-TW" altLang="en-US" sz="14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7395868"/>
                  </a:ext>
                </a:extLst>
              </a:tr>
              <a:tr h="337405">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Operation Humidity </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ts val="1600"/>
                        </a:lnSpc>
                      </a:pPr>
                      <a:r>
                        <a:rPr lang="en-US" altLang="zh-TW" sz="1400" dirty="0">
                          <a:solidFill>
                            <a:schemeClr val="tx1"/>
                          </a:solidFill>
                          <a:latin typeface="Times New Roman" panose="02020603050405020304" pitchFamily="18" charset="0"/>
                          <a:cs typeface="Times New Roman" panose="02020603050405020304" pitchFamily="18" charset="0"/>
                        </a:rPr>
                        <a:t>85%max, </a:t>
                      </a:r>
                      <a:r>
                        <a:rPr lang="en-US" altLang="zh-TW" sz="1400" kern="1200" dirty="0">
                          <a:solidFill>
                            <a:schemeClr val="tx1"/>
                          </a:solidFill>
                          <a:latin typeface="Times New Roman" panose="02020603050405020304" pitchFamily="18" charset="0"/>
                          <a:ea typeface="+mn-ea"/>
                          <a:cs typeface="Times New Roman" panose="02020603050405020304" pitchFamily="18" charset="0"/>
                        </a:rPr>
                        <a:t>5°C dew point min. </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730453"/>
                  </a:ext>
                </a:extLst>
              </a:tr>
            </a:tbl>
          </a:graphicData>
        </a:graphic>
      </p:graphicFrame>
      <p:pic>
        <p:nvPicPr>
          <p:cNvPr id="3074" name="Picture 2" descr="Open Compute Project: Gauging its influence in data center, cloud computing  infrastructure | ZDNET">
            <a:extLst>
              <a:ext uri="{FF2B5EF4-FFF2-40B4-BE49-F238E27FC236}">
                <a16:creationId xmlns:a16="http://schemas.microsoft.com/office/drawing/2014/main" id="{46DB0B7F-176F-AA23-60C3-4DEB46336A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6029"/>
          <a:stretch/>
        </p:blipFill>
        <p:spPr bwMode="auto">
          <a:xfrm>
            <a:off x="519882" y="865044"/>
            <a:ext cx="610878" cy="77799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5">
            <a:extLst>
              <a:ext uri="{FF2B5EF4-FFF2-40B4-BE49-F238E27FC236}">
                <a16:creationId xmlns:a16="http://schemas.microsoft.com/office/drawing/2014/main" id="{51183F10-1CDA-B7CB-4BF9-200BF7A9CD89}"/>
              </a:ext>
            </a:extLst>
          </p:cNvPr>
          <p:cNvSpPr>
            <a:spLocks noGrp="1"/>
          </p:cNvSpPr>
          <p:nvPr>
            <p:ph type="sldNum" sz="quarter" idx="12"/>
          </p:nvPr>
        </p:nvSpPr>
        <p:spPr>
          <a:xfrm>
            <a:off x="8610600" y="5994400"/>
            <a:ext cx="2743200" cy="365125"/>
          </a:xfrm>
        </p:spPr>
        <p:txBody>
          <a:bodyPr/>
          <a:lstStyle/>
          <a:p>
            <a:fld id="{191EEC48-16F9-440A-9C1F-1C9316B19017}" type="slidenum">
              <a:rPr lang="zh-TW" altLang="en-US" smtClean="0"/>
              <a:t>3</a:t>
            </a:fld>
            <a:endParaRPr lang="zh-TW" altLang="en-US"/>
          </a:p>
        </p:txBody>
      </p:sp>
    </p:spTree>
    <p:extLst>
      <p:ext uri="{BB962C8B-B14F-4D97-AF65-F5344CB8AC3E}">
        <p14:creationId xmlns:p14="http://schemas.microsoft.com/office/powerpoint/2010/main" val="361380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8193AB9-2E05-2498-98CF-A27752FE7B2A}"/>
              </a:ext>
            </a:extLst>
          </p:cNvPr>
          <p:cNvPicPr>
            <a:picLocks noChangeAspect="1"/>
          </p:cNvPicPr>
          <p:nvPr/>
        </p:nvPicPr>
        <p:blipFill>
          <a:blip r:embed="rId3"/>
          <a:stretch>
            <a:fillRect/>
          </a:stretch>
        </p:blipFill>
        <p:spPr>
          <a:xfrm>
            <a:off x="5609309" y="714956"/>
            <a:ext cx="6174501" cy="2840927"/>
          </a:xfrm>
          <a:prstGeom prst="rect">
            <a:avLst/>
          </a:prstGeom>
        </p:spPr>
      </p:pic>
      <p:sp>
        <p:nvSpPr>
          <p:cNvPr id="6" name="矩形 5">
            <a:extLst>
              <a:ext uri="{FF2B5EF4-FFF2-40B4-BE49-F238E27FC236}">
                <a16:creationId xmlns:a16="http://schemas.microsoft.com/office/drawing/2014/main" id="{6638522D-81B4-9295-0027-BEB597B36EED}"/>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98F53370-C0EB-747D-75ED-A7E489C64A09}"/>
              </a:ext>
            </a:extLst>
          </p:cNvPr>
          <p:cNvSpPr txBox="1"/>
          <p:nvPr/>
        </p:nvSpPr>
        <p:spPr>
          <a:xfrm>
            <a:off x="484450" y="1221648"/>
            <a:ext cx="4703500" cy="1964640"/>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it-IT" altLang="zh-TW" sz="1600" dirty="0">
                <a:latin typeface="Times New Roman" panose="02020603050405020304" pitchFamily="18" charset="0"/>
                <a:cs typeface="Times New Roman" panose="02020603050405020304" pitchFamily="18" charset="0"/>
              </a:rPr>
              <a:t>Redefine product frame scale in ORv3.</a:t>
            </a:r>
          </a:p>
          <a:p>
            <a:pPr marL="285750" indent="-285750">
              <a:lnSpc>
                <a:spcPts val="2000"/>
              </a:lnSpc>
              <a:buFont typeface="Arial" panose="020B0604020202020204" pitchFamily="34" charset="0"/>
              <a:buChar char="•"/>
            </a:pPr>
            <a:r>
              <a:rPr lang="en-US" altLang="zh-TW" sz="1600" dirty="0">
                <a:latin typeface="Times New Roman" panose="02020603050405020304" pitchFamily="18" charset="0"/>
                <a:cs typeface="Times New Roman" panose="02020603050405020304" pitchFamily="18" charset="0"/>
              </a:rPr>
              <a:t>On the side panel of the ORv3 cabinet, the brackets have the mounting holes for the OU  and RU systems.</a:t>
            </a:r>
          </a:p>
          <a:p>
            <a:pPr>
              <a:lnSpc>
                <a:spcPts val="2200"/>
              </a:lnSpc>
            </a:pPr>
            <a:endParaRPr lang="en-US" altLang="zh-TW" sz="1600" b="1" dirty="0"/>
          </a:p>
          <a:p>
            <a:pPr>
              <a:lnSpc>
                <a:spcPts val="2200"/>
              </a:lnSpc>
            </a:pPr>
            <a:r>
              <a:rPr lang="en-US" altLang="zh-TW" sz="2000" b="1" dirty="0">
                <a:solidFill>
                  <a:schemeClr val="accent6">
                    <a:lumMod val="75000"/>
                  </a:schemeClr>
                </a:solidFill>
                <a:latin typeface="Times New Roman" panose="02020603050405020304" pitchFamily="18" charset="0"/>
                <a:cs typeface="Times New Roman" panose="02020603050405020304" pitchFamily="18" charset="0"/>
              </a:rPr>
              <a:t>RU (Rack U): </a:t>
            </a:r>
            <a:r>
              <a:rPr lang="en-US" altLang="zh-TW" sz="2000" b="1" i="0" dirty="0">
                <a:solidFill>
                  <a:schemeClr val="accent6">
                    <a:lumMod val="75000"/>
                  </a:schemeClr>
                </a:solidFill>
                <a:effectLst/>
                <a:latin typeface="Times New Roman" panose="02020603050405020304" pitchFamily="18" charset="0"/>
                <a:cs typeface="Times New Roman" panose="02020603050405020304" pitchFamily="18" charset="0"/>
              </a:rPr>
              <a:t>44.45mm</a:t>
            </a:r>
          </a:p>
          <a:p>
            <a:pPr>
              <a:lnSpc>
                <a:spcPts val="2200"/>
              </a:lnSpc>
            </a:pPr>
            <a:r>
              <a:rPr lang="en-US" altLang="zh-TW" sz="2000" b="1" dirty="0">
                <a:solidFill>
                  <a:schemeClr val="accent6">
                    <a:lumMod val="75000"/>
                  </a:schemeClr>
                </a:solidFill>
                <a:latin typeface="Times New Roman" panose="02020603050405020304" pitchFamily="18" charset="0"/>
                <a:cs typeface="Times New Roman" panose="02020603050405020304" pitchFamily="18" charset="0"/>
              </a:rPr>
              <a:t>OU (Open U): 48mm</a:t>
            </a:r>
          </a:p>
        </p:txBody>
      </p:sp>
      <p:sp>
        <p:nvSpPr>
          <p:cNvPr id="10" name="文字方塊 9">
            <a:extLst>
              <a:ext uri="{FF2B5EF4-FFF2-40B4-BE49-F238E27FC236}">
                <a16:creationId xmlns:a16="http://schemas.microsoft.com/office/drawing/2014/main" id="{9E6B1F3F-5D5A-BFBE-1847-612B324C8AAC}"/>
              </a:ext>
            </a:extLst>
          </p:cNvPr>
          <p:cNvSpPr txBox="1"/>
          <p:nvPr/>
        </p:nvSpPr>
        <p:spPr>
          <a:xfrm>
            <a:off x="818471" y="220198"/>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RU/OU – Meta Version</a:t>
            </a:r>
          </a:p>
        </p:txBody>
      </p:sp>
      <p:pic>
        <p:nvPicPr>
          <p:cNvPr id="7" name="圖片 6">
            <a:extLst>
              <a:ext uri="{FF2B5EF4-FFF2-40B4-BE49-F238E27FC236}">
                <a16:creationId xmlns:a16="http://schemas.microsoft.com/office/drawing/2014/main" id="{AF2404C7-7622-41F6-76EB-F36E52979A7C}"/>
              </a:ext>
            </a:extLst>
          </p:cNvPr>
          <p:cNvPicPr>
            <a:picLocks noChangeAspect="1"/>
          </p:cNvPicPr>
          <p:nvPr/>
        </p:nvPicPr>
        <p:blipFill>
          <a:blip r:embed="rId4"/>
          <a:stretch>
            <a:fillRect/>
          </a:stretch>
        </p:blipFill>
        <p:spPr>
          <a:xfrm>
            <a:off x="390939" y="3671712"/>
            <a:ext cx="5829385" cy="2542378"/>
          </a:xfrm>
          <a:prstGeom prst="rect">
            <a:avLst/>
          </a:prstGeom>
        </p:spPr>
      </p:pic>
      <p:pic>
        <p:nvPicPr>
          <p:cNvPr id="11" name="圖片 10">
            <a:extLst>
              <a:ext uri="{FF2B5EF4-FFF2-40B4-BE49-F238E27FC236}">
                <a16:creationId xmlns:a16="http://schemas.microsoft.com/office/drawing/2014/main" id="{1AAA6BEB-68A1-B240-7DA2-7698EBC21F91}"/>
              </a:ext>
            </a:extLst>
          </p:cNvPr>
          <p:cNvPicPr>
            <a:picLocks noChangeAspect="1"/>
          </p:cNvPicPr>
          <p:nvPr/>
        </p:nvPicPr>
        <p:blipFill>
          <a:blip r:embed="rId5"/>
          <a:stretch>
            <a:fillRect/>
          </a:stretch>
        </p:blipFill>
        <p:spPr>
          <a:xfrm>
            <a:off x="6220324" y="3802077"/>
            <a:ext cx="5495793" cy="2113767"/>
          </a:xfrm>
          <a:prstGeom prst="rect">
            <a:avLst/>
          </a:prstGeom>
        </p:spPr>
      </p:pic>
    </p:spTree>
    <p:extLst>
      <p:ext uri="{BB962C8B-B14F-4D97-AF65-F5344CB8AC3E}">
        <p14:creationId xmlns:p14="http://schemas.microsoft.com/office/powerpoint/2010/main" val="295653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0E26F97-824B-EC4C-29E4-0AC77549DA2B}"/>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Overview of Open Rack</a:t>
            </a:r>
          </a:p>
        </p:txBody>
      </p:sp>
      <p:graphicFrame>
        <p:nvGraphicFramePr>
          <p:cNvPr id="6" name="表格 6">
            <a:extLst>
              <a:ext uri="{FF2B5EF4-FFF2-40B4-BE49-F238E27FC236}">
                <a16:creationId xmlns:a16="http://schemas.microsoft.com/office/drawing/2014/main" id="{D88525B8-690E-BC65-0FEC-A129A5A48170}"/>
              </a:ext>
            </a:extLst>
          </p:cNvPr>
          <p:cNvGraphicFramePr>
            <a:graphicFrameLocks noGrp="1"/>
          </p:cNvGraphicFramePr>
          <p:nvPr>
            <p:extLst>
              <p:ext uri="{D42A27DB-BD31-4B8C-83A1-F6EECF244321}">
                <p14:modId xmlns:p14="http://schemas.microsoft.com/office/powerpoint/2010/main" val="3654563094"/>
              </p:ext>
            </p:extLst>
          </p:nvPr>
        </p:nvGraphicFramePr>
        <p:xfrm>
          <a:off x="672175" y="802049"/>
          <a:ext cx="10795380" cy="3900424"/>
        </p:xfrm>
        <a:graphic>
          <a:graphicData uri="http://schemas.openxmlformats.org/drawingml/2006/table">
            <a:tbl>
              <a:tblPr firstRow="1" bandRow="1">
                <a:tableStyleId>{5C22544A-7EE6-4342-B048-85BDC9FD1C3A}</a:tableStyleId>
              </a:tblPr>
              <a:tblGrid>
                <a:gridCol w="3598460">
                  <a:extLst>
                    <a:ext uri="{9D8B030D-6E8A-4147-A177-3AD203B41FA5}">
                      <a16:colId xmlns:a16="http://schemas.microsoft.com/office/drawing/2014/main" val="619632890"/>
                    </a:ext>
                  </a:extLst>
                </a:gridCol>
                <a:gridCol w="3598460">
                  <a:extLst>
                    <a:ext uri="{9D8B030D-6E8A-4147-A177-3AD203B41FA5}">
                      <a16:colId xmlns:a16="http://schemas.microsoft.com/office/drawing/2014/main" val="4130660942"/>
                    </a:ext>
                  </a:extLst>
                </a:gridCol>
                <a:gridCol w="3598460">
                  <a:extLst>
                    <a:ext uri="{9D8B030D-6E8A-4147-A177-3AD203B41FA5}">
                      <a16:colId xmlns:a16="http://schemas.microsoft.com/office/drawing/2014/main" val="2961469408"/>
                    </a:ext>
                  </a:extLst>
                </a:gridCol>
              </a:tblGrid>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Feature</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Open Rack V2</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ltLang="zh-TW" dirty="0">
                          <a:solidFill>
                            <a:schemeClr val="tx1"/>
                          </a:solidFill>
                          <a:latin typeface="Times New Roman" panose="02020603050405020304" pitchFamily="18" charset="0"/>
                          <a:cs typeface="Times New Roman" panose="02020603050405020304" pitchFamily="18" charset="0"/>
                        </a:rPr>
                        <a:t>Open Rack V3</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074050576"/>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Rack Frame Height</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ltLang="zh-TW" dirty="0">
                          <a:solidFill>
                            <a:schemeClr val="tx1"/>
                          </a:solidFill>
                          <a:latin typeface="Times New Roman" panose="02020603050405020304" pitchFamily="18" charset="0"/>
                          <a:cs typeface="Times New Roman" panose="02020603050405020304" pitchFamily="18" charset="0"/>
                        </a:rPr>
                        <a:t>2,210mm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ltLang="zh-TW" dirty="0">
                          <a:solidFill>
                            <a:schemeClr val="tx1"/>
                          </a:solidFill>
                          <a:latin typeface="Times New Roman" panose="02020603050405020304" pitchFamily="18" charset="0"/>
                          <a:cs typeface="Times New Roman" panose="02020603050405020304" pitchFamily="18" charset="0"/>
                        </a:rPr>
                        <a:t>2,286mm</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027263"/>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RU Gear support</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341552"/>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Gear Qty. Supported OU/RU</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40 </a:t>
                      </a:r>
                      <a:r>
                        <a:rPr lang="en-US" altLang="zh-TW" dirty="0" err="1">
                          <a:solidFill>
                            <a:schemeClr val="tx1"/>
                          </a:solidFill>
                          <a:latin typeface="Times New Roman" panose="02020603050405020304" pitchFamily="18" charset="0"/>
                          <a:cs typeface="Times New Roman" panose="02020603050405020304" pitchFamily="18" charset="0"/>
                        </a:rPr>
                        <a:t>OpenU</a:t>
                      </a:r>
                      <a:r>
                        <a:rPr lang="en-US" altLang="zh-TW" dirty="0">
                          <a:solidFill>
                            <a:schemeClr val="tx1"/>
                          </a:solidFill>
                          <a:latin typeface="Times New Roman" panose="02020603050405020304" pitchFamily="18" charset="0"/>
                          <a:cs typeface="Times New Roman" panose="02020603050405020304" pitchFamily="18" charset="0"/>
                        </a:rPr>
                        <a:t>/None</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ltLang="zh-TW" dirty="0">
                          <a:solidFill>
                            <a:schemeClr val="tx1"/>
                          </a:solidFill>
                          <a:latin typeface="Times New Roman" panose="02020603050405020304" pitchFamily="18" charset="0"/>
                          <a:cs typeface="Times New Roman" panose="02020603050405020304" pitchFamily="18" charset="0"/>
                        </a:rPr>
                        <a:t>44 </a:t>
                      </a:r>
                      <a:r>
                        <a:rPr lang="en-US" altLang="zh-TW" dirty="0" err="1">
                          <a:solidFill>
                            <a:schemeClr val="tx1"/>
                          </a:solidFill>
                          <a:latin typeface="Times New Roman" panose="02020603050405020304" pitchFamily="18" charset="0"/>
                          <a:cs typeface="Times New Roman" panose="02020603050405020304" pitchFamily="18" charset="0"/>
                        </a:rPr>
                        <a:t>OpenU</a:t>
                      </a:r>
                      <a:r>
                        <a:rPr lang="en-US" altLang="zh-TW" dirty="0">
                          <a:solidFill>
                            <a:schemeClr val="tx1"/>
                          </a:solidFill>
                          <a:latin typeface="Times New Roman" panose="02020603050405020304" pitchFamily="18" charset="0"/>
                          <a:cs typeface="Times New Roman" panose="02020603050405020304" pitchFamily="18" charset="0"/>
                        </a:rPr>
                        <a:t>/47 RU</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4760357"/>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Max. Payload</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1,400kg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1,400kg</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087716"/>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48V Support </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156234"/>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Power Shelves in any rack slot</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5342641"/>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IT Gear vertical shock restraint</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8864193"/>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Tool-less rack rails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4018827"/>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Movable Cross Brace/Stiffener</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5347382"/>
                  </a:ext>
                </a:extLst>
              </a:tr>
              <a:tr h="351397">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Liquid cooling support enabled</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NO</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2200"/>
                        </a:lnSpc>
                      </a:pPr>
                      <a:r>
                        <a:rPr lang="en-US" altLang="zh-TW" dirty="0">
                          <a:solidFill>
                            <a:schemeClr val="tx1"/>
                          </a:solidFill>
                          <a:latin typeface="Times New Roman" panose="02020603050405020304" pitchFamily="18" charset="0"/>
                          <a:cs typeface="Times New Roman" panose="02020603050405020304" pitchFamily="18" charset="0"/>
                        </a:rPr>
                        <a:t>YES</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185312"/>
                  </a:ext>
                </a:extLst>
              </a:tr>
            </a:tbl>
          </a:graphicData>
        </a:graphic>
      </p:graphicFrame>
      <p:grpSp>
        <p:nvGrpSpPr>
          <p:cNvPr id="10" name="群組 9">
            <a:extLst>
              <a:ext uri="{FF2B5EF4-FFF2-40B4-BE49-F238E27FC236}">
                <a16:creationId xmlns:a16="http://schemas.microsoft.com/office/drawing/2014/main" id="{D5347C54-92D2-F154-7056-F4946C08C34E}"/>
              </a:ext>
            </a:extLst>
          </p:cNvPr>
          <p:cNvGrpSpPr/>
          <p:nvPr/>
        </p:nvGrpSpPr>
        <p:grpSpPr>
          <a:xfrm>
            <a:off x="672174" y="4918880"/>
            <a:ext cx="10547116" cy="1137071"/>
            <a:chOff x="672174" y="4918880"/>
            <a:chExt cx="10547116" cy="1137071"/>
          </a:xfrm>
        </p:grpSpPr>
        <p:sp>
          <p:nvSpPr>
            <p:cNvPr id="7" name="矩形: 圓角 6">
              <a:extLst>
                <a:ext uri="{FF2B5EF4-FFF2-40B4-BE49-F238E27FC236}">
                  <a16:creationId xmlns:a16="http://schemas.microsoft.com/office/drawing/2014/main" id="{D0E23C8C-7193-0AF5-49FE-0F6329DAEA35}"/>
                </a:ext>
              </a:extLst>
            </p:cNvPr>
            <p:cNvSpPr/>
            <p:nvPr/>
          </p:nvSpPr>
          <p:spPr>
            <a:xfrm>
              <a:off x="672175" y="4948337"/>
              <a:ext cx="10547115" cy="1107614"/>
            </a:xfrm>
            <a:prstGeom prst="roundRect">
              <a:avLst>
                <a:gd name="adj" fmla="val 10924"/>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98634A5D-82E5-8645-CB1F-984422FCBD34}"/>
                </a:ext>
              </a:extLst>
            </p:cNvPr>
            <p:cNvSpPr txBox="1"/>
            <p:nvPr/>
          </p:nvSpPr>
          <p:spPr>
            <a:xfrm>
              <a:off x="852424" y="5384293"/>
              <a:ext cx="10186616" cy="584775"/>
            </a:xfrm>
            <a:prstGeom prst="rect">
              <a:avLst/>
            </a:prstGeom>
            <a:noFill/>
          </p:spPr>
          <p:txBody>
            <a:bodyPr wrap="square">
              <a:spAutoFit/>
            </a:bodyPr>
            <a:lstStyle/>
            <a:p>
              <a:pPr algn="ctr"/>
              <a:r>
                <a:rPr lang="zh-TW" altLang="en-US" sz="1600" dirty="0">
                  <a:latin typeface="Times New Roman" panose="02020603050405020304" pitchFamily="18" charset="0"/>
                  <a:cs typeface="Times New Roman" panose="02020603050405020304" pitchFamily="18" charset="0"/>
                </a:rPr>
                <a:t>Differences between ORv2 and ORv3 may include enhancements in </a:t>
              </a:r>
              <a:r>
                <a:rPr lang="zh-TW" altLang="en-US" sz="1600" b="1" dirty="0">
                  <a:latin typeface="Times New Roman" panose="02020603050405020304" pitchFamily="18" charset="0"/>
                  <a:cs typeface="Times New Roman" panose="02020603050405020304" pitchFamily="18" charset="0"/>
                </a:rPr>
                <a:t>power distribution, cooling efficiency, form factor and other design considerations </a:t>
              </a:r>
              <a:r>
                <a:rPr lang="zh-TW" altLang="en-US" sz="1600" dirty="0">
                  <a:latin typeface="Times New Roman" panose="02020603050405020304" pitchFamily="18" charset="0"/>
                  <a:cs typeface="Times New Roman" panose="02020603050405020304" pitchFamily="18" charset="0"/>
                </a:rPr>
                <a:t>to make data center infrastructure more efficient and cost-effective.</a:t>
              </a:r>
            </a:p>
          </p:txBody>
        </p:sp>
        <p:sp>
          <p:nvSpPr>
            <p:cNvPr id="9" name="矩形 8">
              <a:extLst>
                <a:ext uri="{FF2B5EF4-FFF2-40B4-BE49-F238E27FC236}">
                  <a16:creationId xmlns:a16="http://schemas.microsoft.com/office/drawing/2014/main" id="{724CFD3D-4075-F527-F2D9-76C36A0BBEA5}"/>
                </a:ext>
              </a:extLst>
            </p:cNvPr>
            <p:cNvSpPr/>
            <p:nvPr/>
          </p:nvSpPr>
          <p:spPr>
            <a:xfrm>
              <a:off x="672174" y="4948337"/>
              <a:ext cx="10547115" cy="39534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04772DE-D258-BCFC-313A-FA4707D3C9CF}"/>
                </a:ext>
              </a:extLst>
            </p:cNvPr>
            <p:cNvSpPr txBox="1"/>
            <p:nvPr/>
          </p:nvSpPr>
          <p:spPr>
            <a:xfrm>
              <a:off x="5224951" y="4918880"/>
              <a:ext cx="1656223" cy="461665"/>
            </a:xfrm>
            <a:prstGeom prst="rect">
              <a:avLst/>
            </a:prstGeom>
            <a:noFill/>
          </p:spPr>
          <p:txBody>
            <a:bodyPr wrap="none" rtlCol="0">
              <a:spAutoFit/>
            </a:bodyPr>
            <a:lstStyle/>
            <a:p>
              <a:r>
                <a:rPr lang="en-US" altLang="zh-TW" sz="2400" b="1" dirty="0">
                  <a:solidFill>
                    <a:schemeClr val="bg1"/>
                  </a:solidFill>
                  <a:latin typeface="Times New Roman" panose="02020603050405020304" pitchFamily="18" charset="0"/>
                  <a:cs typeface="Times New Roman" panose="02020603050405020304" pitchFamily="18" charset="0"/>
                </a:rPr>
                <a:t>Conclusion</a:t>
              </a:r>
            </a:p>
          </p:txBody>
        </p:sp>
      </p:grpSp>
    </p:spTree>
    <p:extLst>
      <p:ext uri="{BB962C8B-B14F-4D97-AF65-F5344CB8AC3E}">
        <p14:creationId xmlns:p14="http://schemas.microsoft.com/office/powerpoint/2010/main" val="202680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8AFF49-B87A-E8CB-1C04-FE92791B68A8}"/>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83791434-85FC-3C72-5FE4-AE8EBFB95F5A}"/>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Front Vertical Shock Constraint for IT Gear</a:t>
            </a:r>
          </a:p>
        </p:txBody>
      </p:sp>
      <p:pic>
        <p:nvPicPr>
          <p:cNvPr id="3074" name="Picture 2">
            <a:extLst>
              <a:ext uri="{FF2B5EF4-FFF2-40B4-BE49-F238E27FC236}">
                <a16:creationId xmlns:a16="http://schemas.microsoft.com/office/drawing/2014/main" id="{F787971F-94B2-0C3C-3F4B-5AB7AEEDD8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50" t="15506"/>
          <a:stretch/>
        </p:blipFill>
        <p:spPr bwMode="auto">
          <a:xfrm>
            <a:off x="1555750" y="806450"/>
            <a:ext cx="9306029" cy="53911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CF54D0F-1B99-C03B-FC38-D80D53D20FAC}"/>
              </a:ext>
            </a:extLst>
          </p:cNvPr>
          <p:cNvSpPr/>
          <p:nvPr/>
        </p:nvSpPr>
        <p:spPr>
          <a:xfrm>
            <a:off x="5092700" y="895350"/>
            <a:ext cx="5543550" cy="14922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02B4357-60D9-BD29-FFF3-1EC26742EA83}"/>
              </a:ext>
            </a:extLst>
          </p:cNvPr>
          <p:cNvSpPr txBox="1"/>
          <p:nvPr/>
        </p:nvSpPr>
        <p:spPr>
          <a:xfrm>
            <a:off x="5964437" y="1359170"/>
            <a:ext cx="5330425" cy="992836"/>
          </a:xfrm>
          <a:prstGeom prst="rect">
            <a:avLst/>
          </a:prstGeom>
          <a:noFill/>
        </p:spPr>
        <p:txBody>
          <a:bodyPr wrap="square" rtlCol="0">
            <a:spAutoFit/>
          </a:bodyPr>
          <a:lstStyle/>
          <a:p>
            <a:pPr marL="285750" indent="-285750">
              <a:lnSpc>
                <a:spcPts val="24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Reduces shock to IT Gear.</a:t>
            </a:r>
          </a:p>
          <a:p>
            <a:pPr marL="285750" indent="-285750">
              <a:lnSpc>
                <a:spcPts val="2400"/>
              </a:lnSpc>
              <a:buFont typeface="Arial" panose="020B0604020202020204" pitchFamily="34" charset="0"/>
              <a:buChar char="•"/>
            </a:pPr>
            <a:r>
              <a:rPr lang="en-US" altLang="zh-TW" dirty="0">
                <a:latin typeface="Times New Roman" panose="02020603050405020304" pitchFamily="18" charset="0"/>
                <a:cs typeface="Times New Roman" panose="02020603050405020304" pitchFamily="18" charset="0"/>
              </a:rPr>
              <a:t>Eliminates the need for additional IT support brackets to constrain IT Gear from above.</a:t>
            </a:r>
            <a:endParaRPr lang="zh-TW"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F484322-692D-E5C2-0C36-FDCCA752D1B5}"/>
              </a:ext>
            </a:extLst>
          </p:cNvPr>
          <p:cNvSpPr/>
          <p:nvPr/>
        </p:nvSpPr>
        <p:spPr>
          <a:xfrm>
            <a:off x="1111250" y="1001838"/>
            <a:ext cx="3755921" cy="267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76" name="Picture 4">
            <a:extLst>
              <a:ext uri="{FF2B5EF4-FFF2-40B4-BE49-F238E27FC236}">
                <a16:creationId xmlns:a16="http://schemas.microsoft.com/office/drawing/2014/main" id="{FC246A02-1D15-1BB8-9965-736462C714C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146" b="59019" l="9815" r="40556">
                        <a14:foregroundMark x1="11389" y1="39399" x2="11389" y2="39399"/>
                        <a14:foregroundMark x1="10093" y1="37816" x2="10278" y2="40032"/>
                        <a14:foregroundMark x1="10278" y1="38449" x2="9907" y2="40981"/>
                        <a14:foregroundMark x1="10185" y1="38608" x2="10185" y2="41139"/>
                        <a14:foregroundMark x1="29259" y1="23734" x2="29259" y2="23734"/>
                        <a14:foregroundMark x1="28333" y1="19146" x2="28333" y2="19146"/>
                        <a14:foregroundMark x1="28056" y1="19937" x2="29907" y2="28639"/>
                        <a14:foregroundMark x1="24815" y1="46044" x2="24907" y2="47627"/>
                        <a14:foregroundMark x1="22593" y1="48259" x2="22593" y2="53639"/>
                        <a14:foregroundMark x1="20833" y1="51266" x2="22500" y2="53639"/>
                        <a14:foregroundMark x1="21852" y1="50316" x2="21852" y2="50316"/>
                        <a14:foregroundMark x1="33333" y1="34652" x2="33333" y2="35285"/>
                        <a14:foregroundMark x1="21111" y1="35918" x2="21111" y2="35918"/>
                        <a14:foregroundMark x1="20278" y1="37025" x2="20278" y2="37025"/>
                      </a14:backgroundRemoval>
                    </a14:imgEffect>
                  </a14:imgLayer>
                </a14:imgProps>
              </a:ext>
              <a:ext uri="{28A0092B-C50C-407E-A947-70E740481C1C}">
                <a14:useLocalDpi xmlns:a14="http://schemas.microsoft.com/office/drawing/2010/main" val="0"/>
              </a:ext>
            </a:extLst>
          </a:blip>
          <a:srcRect l="6572" t="16850" r="55520" b="43535"/>
          <a:stretch/>
        </p:blipFill>
        <p:spPr bwMode="auto">
          <a:xfrm>
            <a:off x="999933" y="806450"/>
            <a:ext cx="4092767" cy="25027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圓角 7">
            <a:extLst>
              <a:ext uri="{FF2B5EF4-FFF2-40B4-BE49-F238E27FC236}">
                <a16:creationId xmlns:a16="http://schemas.microsoft.com/office/drawing/2014/main" id="{A56E19C2-05BD-241F-8A76-47AD32724F4E}"/>
              </a:ext>
            </a:extLst>
          </p:cNvPr>
          <p:cNvSpPr/>
          <p:nvPr/>
        </p:nvSpPr>
        <p:spPr>
          <a:xfrm>
            <a:off x="2538465" y="2984500"/>
            <a:ext cx="393700" cy="355600"/>
          </a:xfrm>
          <a:prstGeom prst="round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A771AA39-7F81-01E3-30F6-3E5630CDFF93}"/>
              </a:ext>
            </a:extLst>
          </p:cNvPr>
          <p:cNvCxnSpPr>
            <a:cxnSpLocks/>
          </p:cNvCxnSpPr>
          <p:nvPr/>
        </p:nvCxnSpPr>
        <p:spPr>
          <a:xfrm>
            <a:off x="2597150" y="3340100"/>
            <a:ext cx="520700" cy="4191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811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1EE9D173-67F5-05BE-BE83-21200C6DA18A}"/>
              </a:ext>
            </a:extLst>
          </p:cNvPr>
          <p:cNvSpPr txBox="1"/>
          <p:nvPr/>
        </p:nvSpPr>
        <p:spPr>
          <a:xfrm>
            <a:off x="672175" y="859315"/>
            <a:ext cx="11032145" cy="881010"/>
          </a:xfrm>
          <a:prstGeom prst="rect">
            <a:avLst/>
          </a:prstGeom>
          <a:noFill/>
        </p:spPr>
        <p:txBody>
          <a:bodyPr wrap="square">
            <a:spAutoFit/>
          </a:bodyPr>
          <a:lstStyle/>
          <a:p>
            <a:pPr>
              <a:lnSpc>
                <a:spcPts val="2100"/>
              </a:lnSpc>
            </a:pPr>
            <a:r>
              <a:rPr lang="en-US" altLang="zh-TW" sz="1600" b="0" i="0" u="none" strike="noStrike" baseline="0" dirty="0">
                <a:latin typeface="Times New Roman" panose="02020603050405020304" pitchFamily="18" charset="0"/>
                <a:cs typeface="Times New Roman" panose="02020603050405020304" pitchFamily="18" charset="0"/>
              </a:rPr>
              <a:t>There are 2 different mechanical versions of the Open Rack Frame</a:t>
            </a:r>
            <a:r>
              <a:rPr lang="en-US" altLang="zh-TW" sz="1600" b="0" i="0" u="none" strike="noStrike" baseline="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TW" sz="1600" b="1" i="0" u="none" strike="noStrike" baseline="0" dirty="0">
                <a:solidFill>
                  <a:schemeClr val="accent6">
                    <a:lumMod val="75000"/>
                  </a:schemeClr>
                </a:solidFill>
                <a:latin typeface="Times New Roman" panose="02020603050405020304" pitchFamily="18" charset="0"/>
                <a:cs typeface="Times New Roman" panose="02020603050405020304" pitchFamily="18" charset="0"/>
              </a:rPr>
              <a:t>There are no formal requirements for external dimensions such as depth, height, &amp; width of the frame. Both versions are acceptable alternatives. </a:t>
            </a:r>
            <a:r>
              <a:rPr lang="en-US" altLang="zh-TW" sz="1600" b="0" i="0" u="none" strike="noStrike" baseline="0" dirty="0">
                <a:latin typeface="Times New Roman" panose="02020603050405020304" pitchFamily="18" charset="0"/>
                <a:cs typeface="Times New Roman" panose="02020603050405020304" pitchFamily="18" charset="0"/>
              </a:rPr>
              <a:t>These dimensions may vary per rack developer’s requirements. </a:t>
            </a:r>
            <a:endParaRPr lang="en-US" altLang="zh-TW" sz="1600" b="1" i="0" u="none" strike="noStrike" baseline="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42D03EC2-5A63-1FDA-A9CF-964C52D1A680}"/>
              </a:ext>
            </a:extLst>
          </p:cNvPr>
          <p:cNvSpPr txBox="1"/>
          <p:nvPr/>
        </p:nvSpPr>
        <p:spPr>
          <a:xfrm>
            <a:off x="801710" y="207540"/>
            <a:ext cx="6111024" cy="461665"/>
          </a:xfrm>
          <a:prstGeom prst="rect">
            <a:avLst/>
          </a:prstGeom>
          <a:noFill/>
        </p:spPr>
        <p:txBody>
          <a:bodyPr wrap="square">
            <a:spAutoFit/>
          </a:bodyPr>
          <a:lstStyle/>
          <a:p>
            <a:pPr algn="l"/>
            <a:r>
              <a:rPr lang="en-US" altLang="zh-TW" sz="2400" b="1" i="0" u="none" strike="noStrike" baseline="0" dirty="0">
                <a:latin typeface="Times New Roman" panose="02020603050405020304" pitchFamily="18" charset="0"/>
                <a:cs typeface="Times New Roman" panose="02020603050405020304" pitchFamily="18" charset="0"/>
              </a:rPr>
              <a:t>Mechanical</a:t>
            </a:r>
            <a:endParaRPr lang="en-US" altLang="zh-TW" sz="2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DB5CA5A-04CC-2241-E337-D275F764592D}"/>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547645FC-61D7-0551-471D-0F9DC7975B10}"/>
              </a:ext>
            </a:extLst>
          </p:cNvPr>
          <p:cNvPicPr>
            <a:picLocks noChangeAspect="1"/>
          </p:cNvPicPr>
          <p:nvPr/>
        </p:nvPicPr>
        <p:blipFill rotWithShape="1">
          <a:blip r:embed="rId3"/>
          <a:srcRect l="3135" t="2948" r="7885"/>
          <a:stretch/>
        </p:blipFill>
        <p:spPr>
          <a:xfrm>
            <a:off x="2670313" y="2041477"/>
            <a:ext cx="2679700" cy="3605163"/>
          </a:xfrm>
          <a:prstGeom prst="rect">
            <a:avLst/>
          </a:prstGeom>
        </p:spPr>
      </p:pic>
      <p:pic>
        <p:nvPicPr>
          <p:cNvPr id="8" name="圖片 7">
            <a:extLst>
              <a:ext uri="{FF2B5EF4-FFF2-40B4-BE49-F238E27FC236}">
                <a16:creationId xmlns:a16="http://schemas.microsoft.com/office/drawing/2014/main" id="{DDCC574B-F20E-1747-A4AC-EFE1CF114438}"/>
              </a:ext>
            </a:extLst>
          </p:cNvPr>
          <p:cNvPicPr>
            <a:picLocks noChangeAspect="1"/>
          </p:cNvPicPr>
          <p:nvPr/>
        </p:nvPicPr>
        <p:blipFill rotWithShape="1">
          <a:blip r:embed="rId4"/>
          <a:srcRect t="7718" r="18208" b="8574"/>
          <a:stretch/>
        </p:blipFill>
        <p:spPr>
          <a:xfrm>
            <a:off x="6023113" y="1827630"/>
            <a:ext cx="3352800" cy="3677046"/>
          </a:xfrm>
          <a:prstGeom prst="rect">
            <a:avLst/>
          </a:prstGeom>
        </p:spPr>
      </p:pic>
      <p:sp>
        <p:nvSpPr>
          <p:cNvPr id="10" name="文字方塊 9">
            <a:extLst>
              <a:ext uri="{FF2B5EF4-FFF2-40B4-BE49-F238E27FC236}">
                <a16:creationId xmlns:a16="http://schemas.microsoft.com/office/drawing/2014/main" id="{4451F1AE-6784-BE6C-0067-AAC6FE46FD0B}"/>
              </a:ext>
            </a:extLst>
          </p:cNvPr>
          <p:cNvSpPr txBox="1"/>
          <p:nvPr/>
        </p:nvSpPr>
        <p:spPr>
          <a:xfrm>
            <a:off x="3597412" y="5726995"/>
            <a:ext cx="1452083" cy="369332"/>
          </a:xfrm>
          <a:prstGeom prst="rect">
            <a:avLst/>
          </a:prstGeom>
          <a:solidFill>
            <a:schemeClr val="accent6">
              <a:lumMod val="60000"/>
              <a:lumOff val="40000"/>
            </a:schemeClr>
          </a:solidFill>
        </p:spPr>
        <p:txBody>
          <a:bodyPr wrap="square" rtlCol="0">
            <a:spAutoFit/>
          </a:bodyPr>
          <a:lstStyle/>
          <a:p>
            <a:pPr algn="ctr"/>
            <a:r>
              <a:rPr lang="en-US" altLang="zh-TW" dirty="0"/>
              <a:t>Optional 1</a:t>
            </a:r>
            <a:endParaRPr lang="zh-TW" altLang="en-US" dirty="0"/>
          </a:p>
        </p:txBody>
      </p:sp>
      <p:sp>
        <p:nvSpPr>
          <p:cNvPr id="12" name="文字方塊 11">
            <a:extLst>
              <a:ext uri="{FF2B5EF4-FFF2-40B4-BE49-F238E27FC236}">
                <a16:creationId xmlns:a16="http://schemas.microsoft.com/office/drawing/2014/main" id="{D3057205-3F97-4FC4-201E-204BAB84DBD9}"/>
              </a:ext>
            </a:extLst>
          </p:cNvPr>
          <p:cNvSpPr txBox="1"/>
          <p:nvPr/>
        </p:nvSpPr>
        <p:spPr>
          <a:xfrm>
            <a:off x="7015780" y="5726995"/>
            <a:ext cx="1452083" cy="369332"/>
          </a:xfrm>
          <a:prstGeom prst="rect">
            <a:avLst/>
          </a:prstGeom>
          <a:solidFill>
            <a:schemeClr val="accent6">
              <a:lumMod val="60000"/>
              <a:lumOff val="40000"/>
            </a:schemeClr>
          </a:solidFill>
        </p:spPr>
        <p:txBody>
          <a:bodyPr wrap="square">
            <a:spAutoFit/>
          </a:bodyPr>
          <a:lstStyle/>
          <a:p>
            <a:pPr algn="ctr"/>
            <a:r>
              <a:rPr lang="en-US" altLang="zh-TW" dirty="0"/>
              <a:t>Optional 2</a:t>
            </a:r>
            <a:endParaRPr lang="zh-TW" altLang="en-US" dirty="0"/>
          </a:p>
        </p:txBody>
      </p:sp>
    </p:spTree>
    <p:extLst>
      <p:ext uri="{BB962C8B-B14F-4D97-AF65-F5344CB8AC3E}">
        <p14:creationId xmlns:p14="http://schemas.microsoft.com/office/powerpoint/2010/main" val="489121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0E26F97-824B-EC4C-29E4-0AC77549DA2B}"/>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Mechanical Outline (Optional 1)</a:t>
            </a:r>
          </a:p>
        </p:txBody>
      </p:sp>
      <p:pic>
        <p:nvPicPr>
          <p:cNvPr id="5" name="圖片 4">
            <a:extLst>
              <a:ext uri="{FF2B5EF4-FFF2-40B4-BE49-F238E27FC236}">
                <a16:creationId xmlns:a16="http://schemas.microsoft.com/office/drawing/2014/main" id="{82C3981A-EDED-D2C8-F348-6AF958A12C65}"/>
              </a:ext>
            </a:extLst>
          </p:cNvPr>
          <p:cNvPicPr>
            <a:picLocks noChangeAspect="1"/>
          </p:cNvPicPr>
          <p:nvPr/>
        </p:nvPicPr>
        <p:blipFill rotWithShape="1">
          <a:blip r:embed="rId3"/>
          <a:srcRect l="3135" t="2948" r="7885"/>
          <a:stretch/>
        </p:blipFill>
        <p:spPr>
          <a:xfrm>
            <a:off x="431336" y="638185"/>
            <a:ext cx="3949833" cy="5313950"/>
          </a:xfrm>
          <a:prstGeom prst="rect">
            <a:avLst/>
          </a:prstGeom>
        </p:spPr>
      </p:pic>
      <p:sp>
        <p:nvSpPr>
          <p:cNvPr id="4" name="矩形 3">
            <a:extLst>
              <a:ext uri="{FF2B5EF4-FFF2-40B4-BE49-F238E27FC236}">
                <a16:creationId xmlns:a16="http://schemas.microsoft.com/office/drawing/2014/main" id="{303066FC-7139-020A-1F27-E5177378FA2D}"/>
              </a:ext>
            </a:extLst>
          </p:cNvPr>
          <p:cNvSpPr/>
          <p:nvPr/>
        </p:nvSpPr>
        <p:spPr>
          <a:xfrm>
            <a:off x="3448234" y="4663937"/>
            <a:ext cx="457200" cy="4572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5E0B27AD-ADBF-2011-1DA5-3F70C30C5536}"/>
              </a:ext>
            </a:extLst>
          </p:cNvPr>
          <p:cNvSpPr/>
          <p:nvPr/>
        </p:nvSpPr>
        <p:spPr>
          <a:xfrm flipV="1">
            <a:off x="1530915" y="4663938"/>
            <a:ext cx="457200"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4BE4B31-BF52-37FB-4F70-794F6B2AEFC9}"/>
              </a:ext>
            </a:extLst>
          </p:cNvPr>
          <p:cNvSpPr txBox="1"/>
          <p:nvPr/>
        </p:nvSpPr>
        <p:spPr>
          <a:xfrm>
            <a:off x="484450" y="5462786"/>
            <a:ext cx="4602371" cy="830997"/>
          </a:xfrm>
          <a:prstGeom prst="rect">
            <a:avLst/>
          </a:prstGeom>
          <a:noFill/>
        </p:spPr>
        <p:txBody>
          <a:bodyPr wrap="square" rtlCol="0">
            <a:spAutoFit/>
          </a:bodyPr>
          <a:lstStyle/>
          <a:p>
            <a:pPr algn="ctr"/>
            <a:r>
              <a:rPr lang="en-US" altLang="zh-TW" sz="2400" b="1" dirty="0">
                <a:solidFill>
                  <a:srgbClr val="FF0000"/>
                </a:solidFill>
              </a:rPr>
              <a:t>Liquid </a:t>
            </a:r>
            <a:r>
              <a:rPr lang="en-US" altLang="zh-TW" sz="2400" b="1" dirty="0" err="1">
                <a:solidFill>
                  <a:srgbClr val="FF0000"/>
                </a:solidFill>
              </a:rPr>
              <a:t>mainfolds</a:t>
            </a:r>
            <a:r>
              <a:rPr lang="en-US" altLang="zh-TW" sz="2400" b="1" dirty="0">
                <a:solidFill>
                  <a:srgbClr val="FF0000"/>
                </a:solidFill>
              </a:rPr>
              <a:t> are located on the right and left sides of the rack.</a:t>
            </a:r>
            <a:endParaRPr lang="zh-TW" altLang="en-US" sz="2400" b="1" dirty="0">
              <a:solidFill>
                <a:srgbClr val="FF0000"/>
              </a:solidFill>
            </a:endParaRPr>
          </a:p>
        </p:txBody>
      </p:sp>
      <p:grpSp>
        <p:nvGrpSpPr>
          <p:cNvPr id="13" name="群組 12">
            <a:extLst>
              <a:ext uri="{FF2B5EF4-FFF2-40B4-BE49-F238E27FC236}">
                <a16:creationId xmlns:a16="http://schemas.microsoft.com/office/drawing/2014/main" id="{4E737B65-2FA3-BA5F-6FB1-5994B7551DEB}"/>
              </a:ext>
            </a:extLst>
          </p:cNvPr>
          <p:cNvGrpSpPr/>
          <p:nvPr/>
        </p:nvGrpSpPr>
        <p:grpSpPr>
          <a:xfrm>
            <a:off x="5156921" y="744582"/>
            <a:ext cx="3285310" cy="5133704"/>
            <a:chOff x="5156921" y="744582"/>
            <a:chExt cx="3285310" cy="5133704"/>
          </a:xfrm>
        </p:grpSpPr>
        <p:sp>
          <p:nvSpPr>
            <p:cNvPr id="11" name="矩形: 圓角 10">
              <a:extLst>
                <a:ext uri="{FF2B5EF4-FFF2-40B4-BE49-F238E27FC236}">
                  <a16:creationId xmlns:a16="http://schemas.microsoft.com/office/drawing/2014/main" id="{88A16CB0-BD80-EF29-0A34-D1E61EFDCE67}"/>
                </a:ext>
              </a:extLst>
            </p:cNvPr>
            <p:cNvSpPr/>
            <p:nvPr/>
          </p:nvSpPr>
          <p:spPr>
            <a:xfrm>
              <a:off x="5156922" y="744583"/>
              <a:ext cx="3285309" cy="5133703"/>
            </a:xfrm>
            <a:prstGeom prst="roundRect">
              <a:avLst>
                <a:gd name="adj" fmla="val 370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6F6496FE-B03E-CD22-1AFE-8FC3FC6827DD}"/>
                </a:ext>
              </a:extLst>
            </p:cNvPr>
            <p:cNvSpPr/>
            <p:nvPr/>
          </p:nvSpPr>
          <p:spPr>
            <a:xfrm>
              <a:off x="5156921" y="744582"/>
              <a:ext cx="3285309" cy="985766"/>
            </a:xfrm>
            <a:prstGeom prst="roundRect">
              <a:avLst>
                <a:gd name="adj" fmla="val 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a:extLst>
                <a:ext uri="{FF2B5EF4-FFF2-40B4-BE49-F238E27FC236}">
                  <a16:creationId xmlns:a16="http://schemas.microsoft.com/office/drawing/2014/main" id="{CF80B85E-A684-4E97-0300-5EEF24448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116" y="1851297"/>
              <a:ext cx="2900025" cy="2071447"/>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FCC12470-2590-3EB6-D3EF-51B806FABB87}"/>
                </a:ext>
              </a:extLst>
            </p:cNvPr>
            <p:cNvSpPr txBox="1"/>
            <p:nvPr/>
          </p:nvSpPr>
          <p:spPr>
            <a:xfrm>
              <a:off x="5280116" y="4014773"/>
              <a:ext cx="3092013" cy="1454950"/>
            </a:xfrm>
            <a:prstGeom prst="rect">
              <a:avLst/>
            </a:prstGeom>
            <a:noFill/>
          </p:spPr>
          <p:txBody>
            <a:bodyPr wrap="square">
              <a:spAutoFit/>
            </a:bodyPr>
            <a:lstStyle/>
            <a:p>
              <a:pPr>
                <a:lnSpc>
                  <a:spcPts val="1800"/>
                </a:lnSpc>
              </a:pPr>
              <a:r>
                <a:rPr lang="zh-TW" altLang="en-US" sz="1200" b="1" i="0" dirty="0">
                  <a:effectLst/>
                  <a:latin typeface="微軟正黑體" panose="020B0604030504040204" pitchFamily="34" charset="-120"/>
                  <a:ea typeface="微軟正黑體" panose="020B0604030504040204" pitchFamily="34" charset="-120"/>
                </a:rPr>
                <a:t>是將裝滿冷卻液的密封管線環繞在伺服器內最容易發熱的關鍵零組件附近</a:t>
              </a:r>
              <a:r>
                <a:rPr lang="zh-TW" altLang="en-US" sz="1200" b="0" i="0" dirty="0">
                  <a:effectLst/>
                  <a:latin typeface="微軟正黑體" panose="020B0604030504040204" pitchFamily="34" charset="-120"/>
                  <a:ea typeface="微軟正黑體" panose="020B0604030504040204" pitchFamily="34" charset="-120"/>
                </a:rPr>
                <a:t>，零組件透過導熱銅片（或稱「冷板」）將熱能傳導到冷卻液。冷卻液沿著管線流出伺服器，透過熱交換器進行散熱，最終流回伺服器內繼續使用。</a:t>
              </a:r>
              <a:endParaRPr lang="zh-TW" altLang="en-US" sz="1200"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79FB6CBD-84BD-AAC7-B788-5E7470F06D06}"/>
                </a:ext>
              </a:extLst>
            </p:cNvPr>
            <p:cNvSpPr txBox="1"/>
            <p:nvPr/>
          </p:nvSpPr>
          <p:spPr>
            <a:xfrm>
              <a:off x="5316124" y="979714"/>
              <a:ext cx="2966901" cy="646331"/>
            </a:xfrm>
            <a:prstGeom prst="rect">
              <a:avLst/>
            </a:prstGeom>
            <a:noFill/>
          </p:spPr>
          <p:txBody>
            <a:bodyPr wrap="square">
              <a:spAutoFit/>
            </a:bodyPr>
            <a:lstStyle/>
            <a:p>
              <a:pPr algn="ctr"/>
              <a:r>
                <a:rPr lang="zh-TW" altLang="en-US" sz="1800" b="1" i="0" dirty="0">
                  <a:solidFill>
                    <a:schemeClr val="bg1"/>
                  </a:solidFill>
                  <a:effectLst/>
                  <a:latin typeface="微軟正黑體" panose="020B0604030504040204" pitchFamily="34" charset="-120"/>
                  <a:ea typeface="微軟正黑體" panose="020B0604030504040204" pitchFamily="34" charset="-120"/>
                </a:rPr>
                <a:t>直接液冷 </a:t>
              </a:r>
              <a:r>
                <a:rPr lang="en-US" altLang="zh-TW" sz="1800" b="1" i="0" dirty="0">
                  <a:solidFill>
                    <a:schemeClr val="bg1"/>
                  </a:solidFill>
                  <a:effectLst/>
                  <a:latin typeface="微軟正黑體" panose="020B0604030504040204" pitchFamily="34" charset="-120"/>
                  <a:ea typeface="微軟正黑體" panose="020B0604030504040204" pitchFamily="34" charset="-120"/>
                </a:rPr>
                <a:t>- Direct Liquid </a:t>
              </a:r>
              <a:r>
                <a:rPr lang="en-US" altLang="zh-TW" sz="1800" b="1" dirty="0">
                  <a:solidFill>
                    <a:schemeClr val="bg1"/>
                  </a:solidFill>
                  <a:latin typeface="微軟正黑體" panose="020B0604030504040204" pitchFamily="34" charset="-120"/>
                  <a:ea typeface="微軟正黑體" panose="020B0604030504040204" pitchFamily="34" charset="-120"/>
                </a:rPr>
                <a:t>C</a:t>
              </a:r>
              <a:r>
                <a:rPr lang="en-US" altLang="zh-TW" sz="1800" b="1" i="0" dirty="0">
                  <a:solidFill>
                    <a:schemeClr val="bg1"/>
                  </a:solidFill>
                  <a:effectLst/>
                  <a:latin typeface="微軟正黑體" panose="020B0604030504040204" pitchFamily="34" charset="-120"/>
                  <a:ea typeface="微軟正黑體" panose="020B0604030504040204" pitchFamily="34" charset="-120"/>
                </a:rPr>
                <a:t>ooling (DLC)</a:t>
              </a:r>
            </a:p>
          </p:txBody>
        </p:sp>
      </p:grpSp>
      <p:grpSp>
        <p:nvGrpSpPr>
          <p:cNvPr id="12" name="群組 11">
            <a:extLst>
              <a:ext uri="{FF2B5EF4-FFF2-40B4-BE49-F238E27FC236}">
                <a16:creationId xmlns:a16="http://schemas.microsoft.com/office/drawing/2014/main" id="{842E6D80-765A-2DE0-2786-7D31FF11025F}"/>
              </a:ext>
            </a:extLst>
          </p:cNvPr>
          <p:cNvGrpSpPr/>
          <p:nvPr/>
        </p:nvGrpSpPr>
        <p:grpSpPr>
          <a:xfrm>
            <a:off x="8673007" y="744582"/>
            <a:ext cx="3285310" cy="5133703"/>
            <a:chOff x="8673007" y="744582"/>
            <a:chExt cx="3285310" cy="5133703"/>
          </a:xfrm>
        </p:grpSpPr>
        <p:sp>
          <p:nvSpPr>
            <p:cNvPr id="18" name="矩形: 圓角 17">
              <a:extLst>
                <a:ext uri="{FF2B5EF4-FFF2-40B4-BE49-F238E27FC236}">
                  <a16:creationId xmlns:a16="http://schemas.microsoft.com/office/drawing/2014/main" id="{AD9D9E1E-67BF-CB57-F3E9-CCFE9820A30B}"/>
                </a:ext>
              </a:extLst>
            </p:cNvPr>
            <p:cNvSpPr/>
            <p:nvPr/>
          </p:nvSpPr>
          <p:spPr>
            <a:xfrm>
              <a:off x="8673008" y="744582"/>
              <a:ext cx="3285309" cy="5133703"/>
            </a:xfrm>
            <a:prstGeom prst="roundRect">
              <a:avLst>
                <a:gd name="adj" fmla="val 3304"/>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10DE5487-9C90-2049-47A6-02062C59286C}"/>
                </a:ext>
              </a:extLst>
            </p:cNvPr>
            <p:cNvSpPr/>
            <p:nvPr/>
          </p:nvSpPr>
          <p:spPr>
            <a:xfrm>
              <a:off x="8673007" y="750435"/>
              <a:ext cx="3285309" cy="985766"/>
            </a:xfrm>
            <a:prstGeom prst="roundRect">
              <a:avLst>
                <a:gd name="adj" fmla="val 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a:extLst>
                <a:ext uri="{FF2B5EF4-FFF2-40B4-BE49-F238E27FC236}">
                  <a16:creationId xmlns:a16="http://schemas.microsoft.com/office/drawing/2014/main" id="{BAA9E774-0E54-956D-CEA9-C78ABAB08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1972" y="1998394"/>
              <a:ext cx="2907378" cy="1948084"/>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5D5B9C82-71FB-CD73-4B20-6DCF4F775A91}"/>
                </a:ext>
              </a:extLst>
            </p:cNvPr>
            <p:cNvSpPr txBox="1"/>
            <p:nvPr/>
          </p:nvSpPr>
          <p:spPr>
            <a:xfrm>
              <a:off x="8861972" y="4208671"/>
              <a:ext cx="2954840" cy="1163204"/>
            </a:xfrm>
            <a:prstGeom prst="rect">
              <a:avLst/>
            </a:prstGeom>
            <a:noFill/>
          </p:spPr>
          <p:txBody>
            <a:bodyPr wrap="square">
              <a:spAutoFit/>
            </a:bodyPr>
            <a:lstStyle/>
            <a:p>
              <a:pPr>
                <a:lnSpc>
                  <a:spcPts val="1700"/>
                </a:lnSpc>
              </a:pPr>
              <a:r>
                <a:rPr lang="zh-TW" altLang="en-US" sz="1200" b="1" i="0" dirty="0">
                  <a:effectLst/>
                  <a:latin typeface="微軟正黑體" panose="020B0604030504040204" pitchFamily="34" charset="-120"/>
                  <a:ea typeface="微軟正黑體" panose="020B0604030504040204" pitchFamily="34" charset="-120"/>
                </a:rPr>
                <a:t>將伺服器直接浸泡在不導電的液體中</a:t>
              </a:r>
              <a:r>
                <a:rPr lang="zh-TW" altLang="en-US" sz="1200" b="0" i="0" dirty="0">
                  <a:effectLst/>
                  <a:latin typeface="微軟正黑體" panose="020B0604030504040204" pitchFamily="34" charset="-120"/>
                  <a:ea typeface="微軟正黑體" panose="020B0604030504040204" pitchFamily="34" charset="-120"/>
                </a:rPr>
                <a:t>，直接將零組件產生的熱能傳導給流體，</a:t>
              </a:r>
              <a:r>
                <a:rPr lang="zh-TW" altLang="en-US" sz="1200" b="1" i="0" dirty="0">
                  <a:effectLst/>
                  <a:latin typeface="微軟正黑體" panose="020B0604030504040204" pitchFamily="34" charset="-120"/>
                  <a:ea typeface="微軟正黑體" panose="020B0604030504040204" pitchFamily="34" charset="-120"/>
                </a:rPr>
                <a:t>不需要其他主動式的冷卻零件</a:t>
              </a:r>
              <a:r>
                <a:rPr lang="zh-TW" altLang="en-US" sz="1200" b="0" i="0" dirty="0">
                  <a:effectLst/>
                  <a:latin typeface="微軟正黑體" panose="020B0604030504040204" pitchFamily="34" charset="-120"/>
                  <a:ea typeface="微軟正黑體" panose="020B0604030504040204" pitchFamily="34" charset="-120"/>
                </a:rPr>
                <a:t>，譬如散熱鰭片、導熱銅管或風扇等等，溫度上升的液體透過循環冷卻方式再回流繼續吸收熱能。</a:t>
              </a:r>
              <a:endParaRPr lang="en-US" altLang="zh-TW" sz="12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5E8EEDAD-26A6-F62C-EA8F-F40A35E0B97B}"/>
                </a:ext>
              </a:extLst>
            </p:cNvPr>
            <p:cNvSpPr txBox="1"/>
            <p:nvPr/>
          </p:nvSpPr>
          <p:spPr>
            <a:xfrm>
              <a:off x="8912319" y="914299"/>
              <a:ext cx="2873814" cy="646331"/>
            </a:xfrm>
            <a:prstGeom prst="rect">
              <a:avLst/>
            </a:prstGeom>
            <a:noFill/>
          </p:spPr>
          <p:txBody>
            <a:bodyPr wrap="square">
              <a:spAutoFit/>
            </a:bodyPr>
            <a:lstStyle/>
            <a:p>
              <a:pPr algn="ctr"/>
              <a:r>
                <a:rPr lang="zh-TW" altLang="en-US" sz="1800" b="1" i="0" dirty="0">
                  <a:solidFill>
                    <a:schemeClr val="bg1"/>
                  </a:solidFill>
                  <a:effectLst/>
                  <a:latin typeface="微軟正黑體" panose="020B0604030504040204" pitchFamily="34" charset="-120"/>
                  <a:ea typeface="微軟正黑體" panose="020B0604030504040204" pitchFamily="34" charset="-120"/>
                </a:rPr>
                <a:t>浸沒式液冷</a:t>
              </a:r>
              <a:br>
                <a:rPr lang="en-US" altLang="zh-TW" sz="1800" b="1" i="0" dirty="0">
                  <a:solidFill>
                    <a:schemeClr val="bg1"/>
                  </a:solidFill>
                  <a:effectLst/>
                  <a:latin typeface="微軟正黑體" panose="020B0604030504040204" pitchFamily="34" charset="-120"/>
                  <a:ea typeface="微軟正黑體" panose="020B0604030504040204" pitchFamily="34" charset="-120"/>
                </a:rPr>
              </a:br>
              <a:r>
                <a:rPr lang="en-US" altLang="zh-TW" sz="1800" b="1" i="0" dirty="0">
                  <a:solidFill>
                    <a:schemeClr val="bg1"/>
                  </a:solidFill>
                  <a:effectLst/>
                  <a:latin typeface="微軟正黑體" panose="020B0604030504040204" pitchFamily="34" charset="-120"/>
                  <a:ea typeface="微軟正黑體" panose="020B0604030504040204" pitchFamily="34" charset="-120"/>
                </a:rPr>
                <a:t>Immersion Cooling</a:t>
              </a:r>
            </a:p>
          </p:txBody>
        </p:sp>
      </p:grpSp>
    </p:spTree>
    <p:extLst>
      <p:ext uri="{BB962C8B-B14F-4D97-AF65-F5344CB8AC3E}">
        <p14:creationId xmlns:p14="http://schemas.microsoft.com/office/powerpoint/2010/main" val="425785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CE5F3FC4-46A9-AB8F-DC0E-7210F520A992}"/>
              </a:ext>
            </a:extLst>
          </p:cNvPr>
          <p:cNvPicPr>
            <a:picLocks noChangeAspect="1"/>
          </p:cNvPicPr>
          <p:nvPr/>
        </p:nvPicPr>
        <p:blipFill rotWithShape="1">
          <a:blip r:embed="rId3"/>
          <a:srcRect l="15927" r="8516"/>
          <a:stretch/>
        </p:blipFill>
        <p:spPr>
          <a:xfrm>
            <a:off x="7452802" y="1632183"/>
            <a:ext cx="2029507" cy="4533933"/>
          </a:xfrm>
          <a:prstGeom prst="rect">
            <a:avLst/>
          </a:prstGeom>
        </p:spPr>
      </p:pic>
      <p:sp>
        <p:nvSpPr>
          <p:cNvPr id="26" name="矩形: 圓角 25">
            <a:extLst>
              <a:ext uri="{FF2B5EF4-FFF2-40B4-BE49-F238E27FC236}">
                <a16:creationId xmlns:a16="http://schemas.microsoft.com/office/drawing/2014/main" id="{21DAEBEC-A5F6-73C5-752D-CFEC890E3B3A}"/>
              </a:ext>
            </a:extLst>
          </p:cNvPr>
          <p:cNvSpPr/>
          <p:nvPr/>
        </p:nvSpPr>
        <p:spPr>
          <a:xfrm>
            <a:off x="4545292" y="1083612"/>
            <a:ext cx="2915460" cy="1762869"/>
          </a:xfrm>
          <a:prstGeom prst="roundRect">
            <a:avLst>
              <a:gd name="adj" fmla="val 7709"/>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BD0C6F5D-12E6-AD38-2876-D066E2C50FD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10E26F97-824B-EC4C-29E4-0AC77549DA2B}"/>
              </a:ext>
            </a:extLst>
          </p:cNvPr>
          <p:cNvSpPr txBox="1"/>
          <p:nvPr/>
        </p:nvSpPr>
        <p:spPr>
          <a:xfrm>
            <a:off x="786184" y="200897"/>
            <a:ext cx="6094990" cy="461665"/>
          </a:xfrm>
          <a:prstGeom prst="rect">
            <a:avLst/>
          </a:prstGeom>
          <a:noFill/>
        </p:spPr>
        <p:txBody>
          <a:bodyPr wrap="square">
            <a:spAutoFit/>
          </a:bodyPr>
          <a:lstStyle/>
          <a:p>
            <a:pPr algn="l"/>
            <a:r>
              <a:rPr lang="en-US" altLang="zh-TW" sz="2400" b="1" i="0">
                <a:effectLst/>
                <a:latin typeface="Times New Roman" panose="02020603050405020304" pitchFamily="18" charset="0"/>
                <a:cs typeface="Times New Roman" panose="02020603050405020304" pitchFamily="18" charset="0"/>
              </a:rPr>
              <a:t>Mechanical Outline (Optional 2)</a:t>
            </a:r>
            <a:endParaRPr lang="en-US" altLang="zh-TW" sz="2400" b="1" i="0" dirty="0">
              <a:effectLst/>
              <a:latin typeface="Times New Roman" panose="02020603050405020304" pitchFamily="18" charset="0"/>
              <a:cs typeface="Times New Roman" panose="02020603050405020304" pitchFamily="18" charset="0"/>
            </a:endParaRPr>
          </a:p>
        </p:txBody>
      </p:sp>
      <p:grpSp>
        <p:nvGrpSpPr>
          <p:cNvPr id="15" name="群組 14">
            <a:extLst>
              <a:ext uri="{FF2B5EF4-FFF2-40B4-BE49-F238E27FC236}">
                <a16:creationId xmlns:a16="http://schemas.microsoft.com/office/drawing/2014/main" id="{27BA2577-8558-4ADD-3C95-766EBCE5B9E8}"/>
              </a:ext>
            </a:extLst>
          </p:cNvPr>
          <p:cNvGrpSpPr/>
          <p:nvPr/>
        </p:nvGrpSpPr>
        <p:grpSpPr>
          <a:xfrm>
            <a:off x="4446254" y="3097287"/>
            <a:ext cx="2766317" cy="2794154"/>
            <a:chOff x="228397" y="775582"/>
            <a:chExt cx="3234927" cy="3633441"/>
          </a:xfrm>
        </p:grpSpPr>
        <p:pic>
          <p:nvPicPr>
            <p:cNvPr id="7" name="圖片 6">
              <a:extLst>
                <a:ext uri="{FF2B5EF4-FFF2-40B4-BE49-F238E27FC236}">
                  <a16:creationId xmlns:a16="http://schemas.microsoft.com/office/drawing/2014/main" id="{B1944B01-D1AF-68F7-A67A-CDDCEE4346E7}"/>
                </a:ext>
              </a:extLst>
            </p:cNvPr>
            <p:cNvPicPr>
              <a:picLocks noChangeAspect="1"/>
            </p:cNvPicPr>
            <p:nvPr/>
          </p:nvPicPr>
          <p:blipFill rotWithShape="1">
            <a:blip r:embed="rId4"/>
            <a:srcRect t="7718" r="18208" b="8574"/>
            <a:stretch/>
          </p:blipFill>
          <p:spPr>
            <a:xfrm>
              <a:off x="228397" y="775582"/>
              <a:ext cx="3234927" cy="3633441"/>
            </a:xfrm>
            <a:prstGeom prst="rect">
              <a:avLst/>
            </a:prstGeom>
          </p:spPr>
        </p:pic>
        <p:sp>
          <p:nvSpPr>
            <p:cNvPr id="8" name="矩形 7">
              <a:extLst>
                <a:ext uri="{FF2B5EF4-FFF2-40B4-BE49-F238E27FC236}">
                  <a16:creationId xmlns:a16="http://schemas.microsoft.com/office/drawing/2014/main" id="{9D2A2D7D-9C3A-4C0A-5A62-8252BB7E9D47}"/>
                </a:ext>
              </a:extLst>
            </p:cNvPr>
            <p:cNvSpPr/>
            <p:nvPr/>
          </p:nvSpPr>
          <p:spPr>
            <a:xfrm>
              <a:off x="2699942" y="3903715"/>
              <a:ext cx="415136" cy="48940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文字方塊 9">
            <a:extLst>
              <a:ext uri="{FF2B5EF4-FFF2-40B4-BE49-F238E27FC236}">
                <a16:creationId xmlns:a16="http://schemas.microsoft.com/office/drawing/2014/main" id="{BFB5B0B6-3772-D43F-51C7-6B0FEDEAFF57}"/>
              </a:ext>
            </a:extLst>
          </p:cNvPr>
          <p:cNvSpPr txBox="1"/>
          <p:nvPr/>
        </p:nvSpPr>
        <p:spPr>
          <a:xfrm>
            <a:off x="7857707" y="418550"/>
            <a:ext cx="4060841" cy="1096262"/>
          </a:xfrm>
          <a:prstGeom prst="rect">
            <a:avLst/>
          </a:prstGeom>
          <a:noFill/>
        </p:spPr>
        <p:txBody>
          <a:bodyPr wrap="square">
            <a:spAutoFit/>
          </a:bodyPr>
          <a:lstStyle/>
          <a:p>
            <a:pPr marL="285750" indent="-285750" algn="just">
              <a:lnSpc>
                <a:spcPts val="2000"/>
              </a:lnSpc>
              <a:buFont typeface="Arial" panose="020B0604020202020204" pitchFamily="34" charset="0"/>
              <a:buChar char="•"/>
            </a:pPr>
            <a:r>
              <a:rPr lang="en-US" altLang="zh-TW" sz="1400" b="1" i="0" u="none" strike="noStrike" baseline="0" dirty="0">
                <a:latin typeface="Times New Roman" panose="02020603050405020304" pitchFamily="18" charset="0"/>
                <a:cs typeface="Times New Roman" panose="02020603050405020304" pitchFamily="18" charset="0"/>
              </a:rPr>
              <a:t>Left Biased Busbar</a:t>
            </a:r>
          </a:p>
          <a:p>
            <a:pPr marL="285750" indent="-285750" algn="just">
              <a:lnSpc>
                <a:spcPts val="2000"/>
              </a:lnSpc>
              <a:buFont typeface="Arial" panose="020B0604020202020204" pitchFamily="34" charset="0"/>
              <a:buChar char="•"/>
            </a:pPr>
            <a:r>
              <a:rPr lang="en-US" altLang="zh-TW" sz="1400" b="1" i="0" u="none" strike="noStrike" baseline="0" dirty="0">
                <a:latin typeface="Times New Roman" panose="02020603050405020304" pitchFamily="18" charset="0"/>
                <a:cs typeface="Times New Roman" panose="02020603050405020304" pitchFamily="18" charset="0"/>
              </a:rPr>
              <a:t>Support 48V</a:t>
            </a:r>
          </a:p>
          <a:p>
            <a:pPr marL="285750" indent="-285750" algn="just">
              <a:lnSpc>
                <a:spcPts val="2000"/>
              </a:lnSpc>
              <a:buFont typeface="Arial" panose="020B0604020202020204" pitchFamily="34" charset="0"/>
              <a:buChar char="•"/>
            </a:pPr>
            <a:r>
              <a:rPr lang="en-US" altLang="zh-TW" sz="1400" dirty="0">
                <a:latin typeface="Times New Roman" panose="02020603050405020304" pitchFamily="18" charset="0"/>
                <a:cs typeface="Times New Roman" panose="02020603050405020304" pitchFamily="18" charset="0"/>
              </a:rPr>
              <a:t>Width : 610mm(24’’) Self Dimension</a:t>
            </a:r>
          </a:p>
          <a:p>
            <a:pPr marL="285750" indent="-285750" algn="just">
              <a:lnSpc>
                <a:spcPts val="2000"/>
              </a:lnSpc>
              <a:buFont typeface="Arial" panose="020B0604020202020204" pitchFamily="34" charset="0"/>
              <a:buChar char="•"/>
            </a:pPr>
            <a:r>
              <a:rPr lang="en-US" altLang="zh-TW" sz="1400" dirty="0">
                <a:latin typeface="Times New Roman" panose="02020603050405020304" pitchFamily="18" charset="0"/>
                <a:cs typeface="Times New Roman" panose="02020603050405020304" pitchFamily="18" charset="0"/>
              </a:rPr>
              <a:t>Depth :</a:t>
            </a:r>
            <a:r>
              <a:rPr lang="zh-TW" altLang="en-US" sz="1400" dirty="0">
                <a:latin typeface="Times New Roman" panose="02020603050405020304" pitchFamily="18" charset="0"/>
                <a:cs typeface="Times New Roman" panose="02020603050405020304" pitchFamily="18" charset="0"/>
              </a:rPr>
              <a:t> </a:t>
            </a:r>
            <a:r>
              <a:rPr lang="en-US" altLang="zh-TW" sz="1400" dirty="0">
                <a:latin typeface="Times New Roman" panose="02020603050405020304" pitchFamily="18" charset="0"/>
                <a:cs typeface="Times New Roman" panose="02020603050405020304" pitchFamily="18" charset="0"/>
              </a:rPr>
              <a:t>589mm (23.2) Self Dimension to Busbar</a:t>
            </a:r>
          </a:p>
        </p:txBody>
      </p:sp>
      <p:pic>
        <p:nvPicPr>
          <p:cNvPr id="3074" name="Picture 2" descr="72&quot; Vertical Rack Bonding Busbar">
            <a:extLst>
              <a:ext uri="{FF2B5EF4-FFF2-40B4-BE49-F238E27FC236}">
                <a16:creationId xmlns:a16="http://schemas.microsoft.com/office/drawing/2014/main" id="{FDA5AD0B-38C1-2A8D-7E06-85DE5C4CF0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69" r="25805"/>
          <a:stretch/>
        </p:blipFill>
        <p:spPr bwMode="auto">
          <a:xfrm>
            <a:off x="9461571" y="1632183"/>
            <a:ext cx="2288350" cy="478473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群組 15">
            <a:extLst>
              <a:ext uri="{FF2B5EF4-FFF2-40B4-BE49-F238E27FC236}">
                <a16:creationId xmlns:a16="http://schemas.microsoft.com/office/drawing/2014/main" id="{151374B7-195F-E79E-58C6-04BCF11F3B65}"/>
              </a:ext>
            </a:extLst>
          </p:cNvPr>
          <p:cNvGrpSpPr/>
          <p:nvPr/>
        </p:nvGrpSpPr>
        <p:grpSpPr>
          <a:xfrm>
            <a:off x="339820" y="1083613"/>
            <a:ext cx="3976138" cy="4992214"/>
            <a:chOff x="484451" y="1051399"/>
            <a:chExt cx="3976138" cy="4992214"/>
          </a:xfrm>
        </p:grpSpPr>
        <p:sp>
          <p:nvSpPr>
            <p:cNvPr id="11" name="矩形: 圓角 10">
              <a:extLst>
                <a:ext uri="{FF2B5EF4-FFF2-40B4-BE49-F238E27FC236}">
                  <a16:creationId xmlns:a16="http://schemas.microsoft.com/office/drawing/2014/main" id="{C6F80CAB-EBED-7FC8-997F-C35FDC865B3A}"/>
                </a:ext>
              </a:extLst>
            </p:cNvPr>
            <p:cNvSpPr/>
            <p:nvPr/>
          </p:nvSpPr>
          <p:spPr>
            <a:xfrm>
              <a:off x="484451" y="1071563"/>
              <a:ext cx="3968188" cy="4972050"/>
            </a:xfrm>
            <a:prstGeom prst="roundRect">
              <a:avLst>
                <a:gd name="adj" fmla="val 3116"/>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E40D5DD-BF05-8CA3-FC82-1AAFDA5CF973}"/>
                </a:ext>
              </a:extLst>
            </p:cNvPr>
            <p:cNvSpPr/>
            <p:nvPr/>
          </p:nvSpPr>
          <p:spPr>
            <a:xfrm>
              <a:off x="484451" y="1051399"/>
              <a:ext cx="3976138" cy="1378305"/>
            </a:xfrm>
            <a:prstGeom prst="roundRect">
              <a:avLst>
                <a:gd name="adj" fmla="val 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F031DA6A-A3A8-092F-313A-C679CE865E2E}"/>
                </a:ext>
              </a:extLst>
            </p:cNvPr>
            <p:cNvPicPr>
              <a:picLocks noChangeAspect="1"/>
            </p:cNvPicPr>
            <p:nvPr/>
          </p:nvPicPr>
          <p:blipFill rotWithShape="1">
            <a:blip r:embed="rId6"/>
            <a:srcRect t="1" b="12181"/>
            <a:stretch/>
          </p:blipFill>
          <p:spPr>
            <a:xfrm>
              <a:off x="2128645" y="2429704"/>
              <a:ext cx="1999746" cy="3605974"/>
            </a:xfrm>
            <a:prstGeom prst="rect">
              <a:avLst/>
            </a:prstGeom>
          </p:spPr>
        </p:pic>
        <p:pic>
          <p:nvPicPr>
            <p:cNvPr id="4" name="圖片 3">
              <a:extLst>
                <a:ext uri="{FF2B5EF4-FFF2-40B4-BE49-F238E27FC236}">
                  <a16:creationId xmlns:a16="http://schemas.microsoft.com/office/drawing/2014/main" id="{B40774BD-3482-F5FD-716E-63BFCFB4DDEE}"/>
                </a:ext>
              </a:extLst>
            </p:cNvPr>
            <p:cNvPicPr>
              <a:picLocks noChangeAspect="1"/>
            </p:cNvPicPr>
            <p:nvPr/>
          </p:nvPicPr>
          <p:blipFill>
            <a:blip r:embed="rId7"/>
            <a:stretch>
              <a:fillRect/>
            </a:stretch>
          </p:blipFill>
          <p:spPr>
            <a:xfrm>
              <a:off x="649782" y="2560313"/>
              <a:ext cx="1576253" cy="3441726"/>
            </a:xfrm>
            <a:prstGeom prst="rect">
              <a:avLst/>
            </a:prstGeom>
          </p:spPr>
        </p:pic>
        <p:sp>
          <p:nvSpPr>
            <p:cNvPr id="13" name="文字方塊 12">
              <a:extLst>
                <a:ext uri="{FF2B5EF4-FFF2-40B4-BE49-F238E27FC236}">
                  <a16:creationId xmlns:a16="http://schemas.microsoft.com/office/drawing/2014/main" id="{2CC702B5-4A5A-0A87-A06E-571700272F9B}"/>
                </a:ext>
              </a:extLst>
            </p:cNvPr>
            <p:cNvSpPr txBox="1"/>
            <p:nvPr/>
          </p:nvSpPr>
          <p:spPr>
            <a:xfrm>
              <a:off x="602975" y="1104612"/>
              <a:ext cx="3724241" cy="1224822"/>
            </a:xfrm>
            <a:prstGeom prst="rect">
              <a:avLst/>
            </a:prstGeom>
            <a:noFill/>
          </p:spPr>
          <p:txBody>
            <a:bodyPr wrap="square">
              <a:spAutoFit/>
            </a:bodyPr>
            <a:lstStyle/>
            <a:p>
              <a:pPr>
                <a:lnSpc>
                  <a:spcPts val="1800"/>
                </a:lnSpc>
              </a:pPr>
              <a:r>
                <a:rPr lang="en-US" altLang="zh-TW" sz="1600" b="1" i="0" dirty="0">
                  <a:solidFill>
                    <a:schemeClr val="bg1"/>
                  </a:solidFill>
                  <a:effectLst/>
                  <a:latin typeface="Times New Roman" panose="02020603050405020304" pitchFamily="18" charset="0"/>
                  <a:cs typeface="Times New Roman" panose="02020603050405020304" pitchFamily="18" charset="0"/>
                </a:rPr>
                <a:t>What is Busbar?</a:t>
              </a:r>
              <a:br>
                <a:rPr lang="en-US" altLang="zh-TW" sz="1200" b="0" i="0" dirty="0">
                  <a:solidFill>
                    <a:schemeClr val="bg1"/>
                  </a:solidFill>
                  <a:effectLst/>
                  <a:latin typeface="Times New Roman" panose="02020603050405020304" pitchFamily="18" charset="0"/>
                  <a:cs typeface="Times New Roman" panose="02020603050405020304" pitchFamily="18" charset="0"/>
                </a:rPr>
              </a:br>
              <a:r>
                <a:rPr lang="en-US" altLang="zh-TW" sz="1200" b="0" i="0" dirty="0">
                  <a:solidFill>
                    <a:schemeClr val="bg1"/>
                  </a:solidFill>
                  <a:effectLst/>
                  <a:latin typeface="Times New Roman" panose="02020603050405020304" pitchFamily="18" charset="0"/>
                  <a:cs typeface="Times New Roman" panose="02020603050405020304" pitchFamily="18" charset="0"/>
                </a:rPr>
                <a:t>Busbar is a metallic strip or bar that is used to conduct electric current within a system. In the context of servers and data centers, busbars are often used in power distribution systems.</a:t>
              </a:r>
              <a:endParaRPr lang="zh-TW" altLang="en-US" sz="1200" dirty="0">
                <a:solidFill>
                  <a:schemeClr val="bg1"/>
                </a:solidFill>
                <a:latin typeface="Times New Roman" panose="02020603050405020304" pitchFamily="18" charset="0"/>
                <a:cs typeface="Times New Roman" panose="02020603050405020304" pitchFamily="18" charset="0"/>
              </a:endParaRPr>
            </a:p>
          </p:txBody>
        </p:sp>
      </p:grpSp>
      <p:sp>
        <p:nvSpPr>
          <p:cNvPr id="27" name="矩形 26">
            <a:extLst>
              <a:ext uri="{FF2B5EF4-FFF2-40B4-BE49-F238E27FC236}">
                <a16:creationId xmlns:a16="http://schemas.microsoft.com/office/drawing/2014/main" id="{43997985-103A-569A-3DAB-A5D1CBE2C3AE}"/>
              </a:ext>
            </a:extLst>
          </p:cNvPr>
          <p:cNvSpPr/>
          <p:nvPr/>
        </p:nvSpPr>
        <p:spPr>
          <a:xfrm>
            <a:off x="4548146" y="1042039"/>
            <a:ext cx="2912604" cy="42895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A39E79F4-0737-76EB-5839-49A69B105D09}"/>
              </a:ext>
            </a:extLst>
          </p:cNvPr>
          <p:cNvSpPr txBox="1"/>
          <p:nvPr/>
        </p:nvSpPr>
        <p:spPr>
          <a:xfrm>
            <a:off x="5457794" y="1026245"/>
            <a:ext cx="1231165" cy="400110"/>
          </a:xfrm>
          <a:prstGeom prst="rect">
            <a:avLst/>
          </a:prstGeom>
          <a:noFill/>
        </p:spPr>
        <p:txBody>
          <a:bodyPr wrap="square">
            <a:spAutoFit/>
          </a:bodyPr>
          <a:lstStyle/>
          <a:p>
            <a:r>
              <a:rPr lang="en-US" altLang="zh-TW" sz="2000" b="1" dirty="0">
                <a:solidFill>
                  <a:schemeClr val="bg1"/>
                </a:solidFill>
                <a:latin typeface="Times New Roman" panose="02020603050405020304" pitchFamily="18" charset="0"/>
                <a:cs typeface="Times New Roman" panose="02020603050405020304" pitchFamily="18" charset="0"/>
              </a:rPr>
              <a:t>Benefit</a:t>
            </a:r>
            <a:endParaRPr lang="zh-TW" altLang="en-US" sz="2000" b="1" dirty="0">
              <a:solidFill>
                <a:schemeClr val="bg1"/>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858C28D1-A534-980D-2F18-52DA6B46D63F}"/>
              </a:ext>
            </a:extLst>
          </p:cNvPr>
          <p:cNvSpPr txBox="1"/>
          <p:nvPr/>
        </p:nvSpPr>
        <p:spPr>
          <a:xfrm>
            <a:off x="4645256" y="1550811"/>
            <a:ext cx="2707582" cy="1169551"/>
          </a:xfrm>
          <a:prstGeom prst="rect">
            <a:avLst/>
          </a:prstGeom>
          <a:noFill/>
        </p:spPr>
        <p:txBody>
          <a:bodyPr wrap="square">
            <a:spAutoFit/>
          </a:bodyPr>
          <a:lstStyle/>
          <a:p>
            <a:pPr algn="just"/>
            <a:r>
              <a:rPr lang="zh-TW" altLang="en-US" sz="1400" dirty="0">
                <a:latin typeface="Times New Roman" panose="02020603050405020304" pitchFamily="18" charset="0"/>
                <a:cs typeface="Times New Roman" panose="02020603050405020304" pitchFamily="18" charset="0"/>
              </a:rPr>
              <a:t>The rack must support the left biased busbar location, when accessing the rear of the rack, it is situated in a manner that doesn't interfere with the rail placement.</a:t>
            </a:r>
            <a:endParaRPr lang="zh-TW" altLang="en-US" sz="1400" dirty="0"/>
          </a:p>
        </p:txBody>
      </p:sp>
      <p:pic>
        <p:nvPicPr>
          <p:cNvPr id="4098" name="Picture 2" descr="Authenticity ">
            <a:extLst>
              <a:ext uri="{FF2B5EF4-FFF2-40B4-BE49-F238E27FC236}">
                <a16:creationId xmlns:a16="http://schemas.microsoft.com/office/drawing/2014/main" id="{8E74A410-168B-9019-6031-8CDD026BD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7673" y="923268"/>
            <a:ext cx="536050" cy="53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5497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18916</TotalTime>
  <Words>3121</Words>
  <Application>Microsoft Office PowerPoint</Application>
  <PresentationFormat>寬螢幕</PresentationFormat>
  <Paragraphs>284</Paragraphs>
  <Slides>21</Slides>
  <Notes>21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21</vt:i4>
      </vt:variant>
    </vt:vector>
  </HeadingPairs>
  <TitlesOfParts>
    <vt:vector size="33" baseType="lpstr">
      <vt:lpstr>Google Sans</vt:lpstr>
      <vt:lpstr>Noto Sans TC</vt:lpstr>
      <vt:lpstr>NVIDIA-APAC</vt:lpstr>
      <vt:lpstr>Söhne</vt:lpstr>
      <vt:lpstr>微軟正黑體</vt:lpstr>
      <vt:lpstr>Arial</vt:lpstr>
      <vt:lpstr>Calibri</vt:lpstr>
      <vt:lpstr>Calibri Light</vt:lpstr>
      <vt:lpstr>Segoe UI</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Christa Lee(李欣樺_Pegatron)</dc:creator>
  <cp:lastModifiedBy>Christa Lee(李欣樺_Pegatron)</cp:lastModifiedBy>
  <cp:revision>183</cp:revision>
  <cp:lastPrinted>2023-11-15T05:50:53Z</cp:lastPrinted>
  <dcterms:created xsi:type="dcterms:W3CDTF">2023-11-02T06:47:35Z</dcterms:created>
  <dcterms:modified xsi:type="dcterms:W3CDTF">2023-11-17T10:25:41Z</dcterms:modified>
</cp:coreProperties>
</file>